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0" r:id="rId8"/>
    <p:sldId id="305" r:id="rId9"/>
    <p:sldId id="304" r:id="rId10"/>
    <p:sldId id="309" r:id="rId11"/>
    <p:sldId id="307" r:id="rId12"/>
    <p:sldId id="308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262" r:id="rId25"/>
    <p:sldId id="263" r:id="rId26"/>
    <p:sldId id="264" r:id="rId27"/>
    <p:sldId id="265" r:id="rId28"/>
    <p:sldId id="276" r:id="rId29"/>
    <p:sldId id="277" r:id="rId30"/>
    <p:sldId id="268" r:id="rId31"/>
    <p:sldId id="278" r:id="rId32"/>
    <p:sldId id="279" r:id="rId33"/>
    <p:sldId id="280" r:id="rId34"/>
    <p:sldId id="292" r:id="rId35"/>
    <p:sldId id="293" r:id="rId36"/>
    <p:sldId id="29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9" autoAdjust="0"/>
    <p:restoredTop sz="90958" autoAdjust="0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0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3A348F-02FA-4499-BD47-6D5E01FF7B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0AC29D-1A8E-4F64-9133-9F0CD8D56C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7BC26C-2591-4BAF-BCE7-FBCDEE25A1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D59A6-1A54-4E6A-939A-69D4281A4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79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CD4B53-0B1D-4487-96FC-8D81EA867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6BDDDD-1779-4CFA-A885-9267767905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66FB3C-D853-46D7-9E6D-F84E27B14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8F901-CAAA-4548-A42C-B24531C17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89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B7EB86-8C92-4784-ABC1-6C0C381142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BEC71D-D83E-4E28-B6F0-5C96391311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7073A6-C8CB-4103-8F9F-303782CE86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2CAA2C-C74A-4700-B925-EB941F737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431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25AED0-EF41-47D0-AB90-361D3D5AF6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023DDE-8736-4009-A390-F5C3CC5A70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1784C7-15F9-402A-A52E-6C267695E9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3163D4-7BA4-46B7-935E-8638940250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80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FAAEE0-AB54-4DFA-BF90-CD5BB248EE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FA7467-08A9-47AD-A156-D6265CB8CC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AC95EE-E2D6-4C4A-8AFA-1CD13B234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1826B-DF67-4E6D-9B7D-112D9D623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69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9038C5-2F51-4EB5-8E01-A543F984D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867311-1016-4D2F-A0FA-F4905CB391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4C739D-A484-4199-BC7D-86FCB0B21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22E30-7DCC-493E-82C0-6F76437711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45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BC13D9-A992-45D7-BFC7-F83F1DE1F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F46D34-A807-463D-A5A2-F2C3CF1FC8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D54ED7-2539-46E0-A855-0D0813BDA4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5CABB-2EA3-44E7-922F-C800F44482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11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5EEDE14-3CEB-4BE2-8EE2-1B849B2DC3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8AA082-C16C-426B-AF87-F16EF06B31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53E4B8-6F0E-40A5-ADC7-2D60D125E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CBE5A-33F5-4193-9D4D-D6F74249AF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08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6469917-127A-4CC9-85C1-CD5C77E4B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D030AB-DE57-497B-8437-23FCAF845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214378-F78E-4E93-8B7D-2C1FFDC6B1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6CE81-A3D4-4996-95AF-6312372581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65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C2810F3-61B2-4069-B8CE-A8DA71A98C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AB43E8-D5C3-406A-89D3-C07623430F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A0F8EE-E2AC-460F-8A3A-968D7B11C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53F52-8D65-462B-86ED-6CC825D66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4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35D6B-33BB-4BB1-B946-57B85F4CB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8D886E-A5BF-43A1-85DD-1FC5AEBB8F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C02625-711A-47A2-937A-31A94CBFD5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2BE326-CE30-4BFA-A070-B02F769490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05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1AF395-E58E-46F6-8439-4197EEA1D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AD321F-44B9-4420-9659-DBED499895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EA133A-61F0-46EE-A88C-B4825882D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E0447-E643-447E-83F0-8FECA960C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52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E76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993EF7-7459-4572-BAE8-3F3F8B3F2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B6CC76-446D-490E-BD48-B5845C734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CA0569-491B-423B-879C-BF50AFB1E1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C44E06-9A28-4BF7-861F-2C10482333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479D6D-3BA8-4B65-9A2D-16D6FDAD9A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7173EF-1553-4BF8-8697-ADC9DC7CDB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88BD18-3C4E-47B7-8FDA-BA3FC01418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PART FOUR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CF6DAB-9CEF-4345-B75F-F0295450DF7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Physical Sciences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D6234A7-2074-49BF-95C0-D08709F062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Parts of an Atom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8699006-FC03-4408-875D-BE7EAA047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Terms:  </a:t>
            </a:r>
            <a:r>
              <a:rPr lang="en-US" altLang="en-US" sz="2400" b="1"/>
              <a:t>electrons </a:t>
            </a:r>
            <a:r>
              <a:rPr lang="en-US" altLang="en-US" sz="2400"/>
              <a:t>(negative charge outside of nucleus (in shells)- enter into chemical reactions),</a:t>
            </a:r>
            <a:r>
              <a:rPr lang="en-US" altLang="en-US" sz="2400" b="1"/>
              <a:t> nucleus</a:t>
            </a:r>
            <a:r>
              <a:rPr lang="en-US" altLang="en-US" sz="2400"/>
              <a:t>- center of atom has </a:t>
            </a:r>
            <a:r>
              <a:rPr lang="en-US" altLang="en-US" sz="2400" b="1"/>
              <a:t>protons</a:t>
            </a:r>
            <a:r>
              <a:rPr lang="en-US" altLang="en-US" sz="2400"/>
              <a:t> (positive), </a:t>
            </a:r>
            <a:r>
              <a:rPr lang="en-US" altLang="en-US" sz="2400" b="1"/>
              <a:t>neutrons</a:t>
            </a:r>
            <a:r>
              <a:rPr lang="en-US" altLang="en-US" sz="2400"/>
              <a:t> (neutral), atomic number (# of protons), atomic weight (# protons + # neutrons), isotope (neutrons differ, same element)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Quarks and Other More Fundamental Parts of Matter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Discovered with powerful atom-smashing devices. (Are in protons and neutrons)- 6 kinds (flavors)- up, down, strange, charm, bottom, top; 3 varieties (colors)- red,blue,green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</a:t>
            </a:r>
            <a:r>
              <a:rPr lang="en-US" altLang="en-US" sz="2400" b="1"/>
              <a:t>Don’t worry about this in grades K-6!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FB33E62-6302-4D19-BAD0-35B1277F3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Nuclear Energy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E1A1669-3E4D-45D1-96FE-794BCF5FA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Energy is released by an </a:t>
            </a:r>
            <a:r>
              <a:rPr lang="en-US" altLang="en-US" sz="2400" b="1"/>
              <a:t>atomic nucleus changing.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b="1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Terms: radiation (atomic particles + energy given off), </a:t>
            </a:r>
            <a:r>
              <a:rPr lang="en-US" altLang="en-US" sz="2400" b="1"/>
              <a:t>fission</a:t>
            </a:r>
            <a:r>
              <a:rPr lang="en-US" altLang="en-US" sz="2400"/>
              <a:t> (splitting of an atom), chain reaction (reaction continues like dominoes); Nuclear power uses these concepts.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This energy can be used to heat water, make steam, and turn turbines to make electricity.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Fusion </a:t>
            </a:r>
            <a:r>
              <a:rPr lang="en-US" altLang="en-US" sz="2400"/>
              <a:t>is the when atoms are joined- it is how the sun gets its energy- hydrogen atoms are fusing to form helium.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6E9E025-3BCE-4835-9EA0-D7F66BEBC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3EA4684-2AE3-412B-ABCB-F86293807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Terms;</a:t>
            </a:r>
            <a:r>
              <a:rPr lang="en-US" altLang="en-US" sz="2800" b="1"/>
              <a:t> speed </a:t>
            </a:r>
            <a:r>
              <a:rPr lang="en-US" altLang="en-US" sz="2800"/>
              <a:t>(miles per hour); </a:t>
            </a:r>
            <a:r>
              <a:rPr lang="en-US" altLang="en-US" sz="2800" b="1"/>
              <a:t>velocity</a:t>
            </a:r>
            <a:r>
              <a:rPr lang="en-US" altLang="en-US" sz="2800"/>
              <a:t> (speed and direction); </a:t>
            </a:r>
            <a:r>
              <a:rPr lang="en-US" altLang="en-US" sz="2800" b="1"/>
              <a:t>acceleration</a:t>
            </a:r>
            <a:r>
              <a:rPr lang="en-US" altLang="en-US" sz="2800"/>
              <a:t> (increase in speed)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Newton’s Laws of Motion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1</a:t>
            </a:r>
            <a:r>
              <a:rPr lang="en-US" altLang="en-US" sz="2800" b="1" baseline="30000"/>
              <a:t>st</a:t>
            </a:r>
            <a:r>
              <a:rPr lang="en-US" altLang="en-US" sz="2800" b="1"/>
              <a:t> Law: Inertia</a:t>
            </a:r>
            <a:r>
              <a:rPr lang="en-US" altLang="en-US" sz="2800"/>
              <a:t>- an object at rest stays at rest, in motion stays in motion.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2</a:t>
            </a:r>
            <a:r>
              <a:rPr lang="en-US" altLang="en-US" sz="2800" b="1" baseline="30000"/>
              <a:t>nd</a:t>
            </a:r>
            <a:r>
              <a:rPr lang="en-US" altLang="en-US" sz="2800" b="1"/>
              <a:t> law:</a:t>
            </a:r>
            <a:r>
              <a:rPr lang="en-US" altLang="en-US" sz="2800"/>
              <a:t> Amount of acceleration varies with the magnitude of the force and the mass of the object. (f= ma)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</a:t>
            </a:r>
            <a:r>
              <a:rPr lang="en-US" altLang="en-US" sz="2800" b="1"/>
              <a:t>3</a:t>
            </a:r>
            <a:r>
              <a:rPr lang="en-US" altLang="en-US" sz="2800" b="1" baseline="30000"/>
              <a:t>rd</a:t>
            </a:r>
            <a:r>
              <a:rPr lang="en-US" altLang="en-US" sz="2800" b="1"/>
              <a:t> Law</a:t>
            </a:r>
            <a:r>
              <a:rPr lang="en-US" altLang="en-US" sz="2800"/>
              <a:t>: For every action, there is an equal and opposite reaction.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06FD3A1-2996-4041-B4F5-1B24DC313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Gravity and Motion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39FCAF-E208-4D68-9AA7-03325FB91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All masses exert attractive forces: </a:t>
            </a:r>
            <a:r>
              <a:rPr lang="en-US" altLang="en-US" sz="2000" b="1"/>
              <a:t>law of gravity</a:t>
            </a:r>
            <a:r>
              <a:rPr lang="en-US" altLang="en-US" sz="2000"/>
              <a:t>- a fundamental law of the universe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Jet and Rocket Engines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They use Newton’s third law: Hot gases in one direction (action) produce thrust (the reaction).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Flight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</a:t>
            </a:r>
            <a:r>
              <a:rPr lang="en-US" altLang="en-US" sz="2000" b="1" u="sng"/>
              <a:t>Lift</a:t>
            </a:r>
            <a:r>
              <a:rPr lang="en-US" altLang="en-US" sz="2000" u="sng"/>
              <a:t> </a:t>
            </a:r>
            <a:r>
              <a:rPr lang="en-US" altLang="en-US" sz="2000"/>
              <a:t>causes the plane to rise </a:t>
            </a:r>
            <a:r>
              <a:rPr lang="en-US" altLang="en-US" sz="2000" b="1"/>
              <a:t>(Bernouli’s principle</a:t>
            </a:r>
            <a:r>
              <a:rPr lang="en-US" altLang="en-US" sz="2000"/>
              <a:t>)- the air going across the upper surface moves faster than the air going across the bottom surface. A region of low pressure forms above the wing, the pressure is greater below the wing, causing an unbalanced upward force.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</a:t>
            </a:r>
            <a:r>
              <a:rPr lang="en-US" altLang="en-US" sz="2000" b="1" u="sng"/>
              <a:t>Thrust </a:t>
            </a:r>
            <a:r>
              <a:rPr lang="en-US" altLang="en-US" sz="2000"/>
              <a:t>is the forward motion a reaction force to hot gases expelled from the rear of the engine.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Other terms: propeller, drag, elevator, rudder, ailerons.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B58AB7B-E4FC-4CD7-BECD-E8CC8CCB4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Chapter 17</a:t>
            </a:r>
            <a:br>
              <a:rPr lang="en-US" altLang="en-US" sz="2800"/>
            </a:br>
            <a:r>
              <a:rPr lang="en-US" altLang="en-US" sz="2800"/>
              <a:t>Energies and Machines</a:t>
            </a:r>
            <a:br>
              <a:rPr lang="en-US" altLang="en-US" sz="2800"/>
            </a:br>
            <a:r>
              <a:rPr lang="en-US" altLang="en-US" sz="2800"/>
              <a:t>Content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9EC985B-397B-4122-81EA-7DBB2FC607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How Energy is Transferred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Dropping a pencil goes from </a:t>
            </a:r>
            <a:r>
              <a:rPr lang="en-US" altLang="en-US" sz="2000" b="1"/>
              <a:t>potential</a:t>
            </a:r>
            <a:r>
              <a:rPr lang="en-US" altLang="en-US" sz="2000"/>
              <a:t> (at rest) to </a:t>
            </a:r>
            <a:r>
              <a:rPr lang="en-US" altLang="en-US" sz="2000" b="1"/>
              <a:t>kinetic </a:t>
            </a:r>
            <a:r>
              <a:rPr lang="en-US" altLang="en-US" sz="2000"/>
              <a:t>(in motion) (2 forms of energy)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</a:t>
            </a:r>
            <a:r>
              <a:rPr lang="en-US" altLang="en-US" sz="2000" b="1"/>
              <a:t>law of conservation of energy</a:t>
            </a:r>
            <a:r>
              <a:rPr lang="en-US" altLang="en-US" sz="2000"/>
              <a:t>- Energy can change form; the total amount of energy and matter in the universe is neither created nor destroyed.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Types of energy: </a:t>
            </a:r>
            <a:r>
              <a:rPr lang="en-US" altLang="en-US" sz="2000" b="1"/>
              <a:t>Chemical (used in human body), electrical, solar, mechanical, nuclear, sound, heat, light, fusion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Einstein’s formula: </a:t>
            </a:r>
            <a:r>
              <a:rPr lang="en-US" altLang="en-US" sz="2000" b="1"/>
              <a:t>E = mc 2</a:t>
            </a:r>
            <a:r>
              <a:rPr lang="en-US" altLang="en-US" sz="2000"/>
              <a:t>; matter and energy can be converted to each other (mass is stored energy).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Energy in Action: The Segway Human Transporter- converts electrical to kinetic (mechanical) energy; can read minute changes in muscle pressure transmitted by its rider.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4D8224B-D986-4E3E-B629-5AC3880A4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Electrical Energy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F4BC438-A89C-4390-AFA0-A23C4DCA2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Source of energy: Movement of electrons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Static Electricity</a:t>
            </a:r>
            <a:r>
              <a:rPr lang="en-US" altLang="en-US" sz="2000"/>
              <a:t>- (Electrons are rubbed off or transferred, and charges between objects are different; electrons jump to a positive or neutral object).  It includes lightning, or a spark from touching a doorknob; it does not travel through wires.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Current Electricity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It comes form the movement of electrons through a conductor.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Terms; </a:t>
            </a:r>
            <a:r>
              <a:rPr lang="en-US" altLang="en-US" sz="2000" b="1"/>
              <a:t>Direct current</a:t>
            </a:r>
            <a:r>
              <a:rPr lang="en-US" altLang="en-US" sz="2000"/>
              <a:t>- moves in one direction (using a battery (dry cell), ampere (amp)- measures electrical current), volt-measures electromotive force), </a:t>
            </a:r>
            <a:r>
              <a:rPr lang="en-US" altLang="en-US" sz="2000" b="1"/>
              <a:t>alternating current</a:t>
            </a:r>
            <a:r>
              <a:rPr lang="en-US" altLang="en-US" sz="2000"/>
              <a:t>- changes directions (used in home and industry), </a:t>
            </a:r>
            <a:r>
              <a:rPr lang="en-US" altLang="en-US" sz="2000" b="1"/>
              <a:t>conductor </a:t>
            </a:r>
            <a:r>
              <a:rPr lang="en-US" altLang="en-US" sz="2000"/>
              <a:t>(electrons can flow easily-like metal, resistance (to the flow of electricity) (ohms), </a:t>
            </a:r>
            <a:r>
              <a:rPr lang="en-US" altLang="en-US" sz="2000" b="1"/>
              <a:t>insulators</a:t>
            </a:r>
            <a:r>
              <a:rPr lang="en-US" altLang="en-US" sz="2000"/>
              <a:t> (are not good conductors- offer high resistance to the flow of electrons (wood, plastic, rubber), semiconductors (neither conductors or insulators)- like silicon, are used to make tiny electrical devices that control the flow of electrons (computer chips, “Silicon Valley”)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20C618C-BB0C-4B2C-8824-E30BDBDF6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Electrical Circuits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1CF3AE4-D305-4CE2-90F1-48D7215D0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Electrons travel through a conductor</a:t>
            </a:r>
            <a:r>
              <a:rPr lang="en-US" altLang="en-US" sz="2800"/>
              <a:t>- they leave a source (battery), move through a wire (conductor), lose some energy in a resistance (light bulb), and return to the source.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Series circuit-</a:t>
            </a:r>
            <a:r>
              <a:rPr lang="en-US" altLang="en-US" sz="2800"/>
              <a:t> has only one path; if one bulb goes out, they all go out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Parallel circuit</a:t>
            </a:r>
            <a:r>
              <a:rPr lang="en-US" altLang="en-US" sz="2800"/>
              <a:t>- has more than one path; if one bulb goes out, the rest stay lit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 This is usually an important topic in standardized tests (look at any practice sample) from 4</a:t>
            </a:r>
            <a:r>
              <a:rPr lang="en-US" altLang="en-US" sz="2800" baseline="30000"/>
              <a:t>th</a:t>
            </a:r>
            <a:r>
              <a:rPr lang="en-US" altLang="en-US" sz="2800"/>
              <a:t>- 11</a:t>
            </a:r>
            <a:r>
              <a:rPr lang="en-US" altLang="en-US" sz="2800" baseline="30000"/>
              <a:t>th</a:t>
            </a:r>
            <a:r>
              <a:rPr lang="en-US" altLang="en-US" sz="2800"/>
              <a:t> grades.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A4A7EF8-BE5B-4718-AD15-0D76E8DEC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Magnets, Generators, and Motors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EB2C9D0-CD34-437E-8CC2-E0C4F75FC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Moving a conductor through a magnetic field can start a flow of electrons.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Magnets have two poles N and S; the Earth itself is a magnet- small magnets line up with the earth’s poles.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u="sng"/>
              <a:t>Generator</a:t>
            </a:r>
            <a:r>
              <a:rPr lang="en-US" altLang="en-US" sz="2400" b="1"/>
              <a:t>-</a:t>
            </a:r>
            <a:r>
              <a:rPr lang="en-US" altLang="en-US" sz="2400"/>
              <a:t> it produces electricity by spinning a coiled conductor between the poles of a magnet.  Sources of energy that move the conductor may be water, coal, gas, oil, or nuclear fission.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u="sng"/>
              <a:t>Motor</a:t>
            </a:r>
            <a:r>
              <a:rPr lang="en-US" altLang="en-US" sz="2400" b="1"/>
              <a:t>-</a:t>
            </a:r>
            <a:r>
              <a:rPr lang="en-US" altLang="en-US" sz="2400"/>
              <a:t> puts electricity to work to move objects. A current, coil of wire, and permanent magnet are used.  The coil becomes a magnet when the current flows, and the N and S poles keep changing and moving the coil.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9C6E5B5-1AAD-4604-B3DF-8258C8FBE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Sound Energy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5CEF5CC-F61B-4982-A249-F8580FD77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What causes sound?  Vibrating matter that requires a medium for transmission</a:t>
            </a:r>
            <a:r>
              <a:rPr lang="en-US" altLang="en-US" sz="2400"/>
              <a:t>; it travels as a speed of 1100 ft/sec in air or 340 m/sec- is faster in steel and slower in water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Terms: medium, </a:t>
            </a:r>
            <a:r>
              <a:rPr lang="en-US" altLang="en-US" sz="2400" b="1"/>
              <a:t>compression (vibrations close together), rarefaction (vibrations farther apart),</a:t>
            </a:r>
            <a:r>
              <a:rPr lang="en-US" altLang="en-US" sz="2400"/>
              <a:t> sound wave (a series of compressions &amp; rarefactions- use a “Slinky” to illustrate, wavelength (distance between sound waves), intensity (strength), pitch (how high or low- rate of vibrations or frequency)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Sound Can Be Absorbed or Reflected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Reflection = echoes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6A175A3-7E7A-4F4F-9C8B-C98578ACC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Light Energy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FF3185D-6BBC-45D5-AEE8-C49DE0749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Light travels in waves but does not require a medium</a:t>
            </a:r>
            <a:r>
              <a:rPr lang="en-US" altLang="en-US" sz="2000"/>
              <a:t>.  It travels much faster than sound (186,000 miles /sec or 300,000 km/sec)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Reflection and Refraction of Light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Terms: </a:t>
            </a:r>
            <a:r>
              <a:rPr lang="en-US" altLang="en-US" sz="2000" b="1"/>
              <a:t>Transparent </a:t>
            </a:r>
            <a:r>
              <a:rPr lang="en-US" altLang="en-US" sz="2000"/>
              <a:t>(light passes through), </a:t>
            </a:r>
            <a:r>
              <a:rPr lang="en-US" altLang="en-US" sz="2000" b="1"/>
              <a:t>opaque</a:t>
            </a:r>
            <a:r>
              <a:rPr lang="en-US" altLang="en-US" sz="2000"/>
              <a:t> (light does not pass), </a:t>
            </a:r>
            <a:r>
              <a:rPr lang="en-US" altLang="en-US" sz="2000" b="1"/>
              <a:t>translucent </a:t>
            </a:r>
            <a:r>
              <a:rPr lang="en-US" altLang="en-US" sz="2000"/>
              <a:t>(some light passes through, </a:t>
            </a:r>
            <a:r>
              <a:rPr lang="en-US" altLang="en-US" sz="2000" b="1"/>
              <a:t>refraction</a:t>
            </a:r>
            <a:r>
              <a:rPr lang="en-US" altLang="en-US" sz="2000"/>
              <a:t> (light bends passing through different mediums), </a:t>
            </a:r>
            <a:r>
              <a:rPr lang="en-US" altLang="en-US" sz="2000" b="1"/>
              <a:t>reflectio</a:t>
            </a:r>
            <a:r>
              <a:rPr lang="en-US" altLang="en-US" sz="2000"/>
              <a:t>n (light waves bounce back (ex. A mirror)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Lens terms: </a:t>
            </a:r>
            <a:r>
              <a:rPr lang="en-US" altLang="en-US" sz="2000" b="1"/>
              <a:t>Convex (</a:t>
            </a:r>
            <a:r>
              <a:rPr lang="en-US" altLang="en-US" sz="2000"/>
              <a:t>thicker in the middle), </a:t>
            </a:r>
            <a:r>
              <a:rPr lang="en-US" altLang="en-US" sz="2000" b="1"/>
              <a:t>concave </a:t>
            </a:r>
            <a:r>
              <a:rPr lang="en-US" altLang="en-US" sz="2000"/>
              <a:t>(thicker at the edges), focal point, focal length, real image, virtual image- opticians need knowledge of this topic to construct glasses for</a:t>
            </a:r>
            <a:r>
              <a:rPr lang="en-US" altLang="en-US" sz="2000" b="1"/>
              <a:t> nearsighted</a:t>
            </a:r>
            <a:r>
              <a:rPr lang="en-US" altLang="en-US" sz="2000"/>
              <a:t> (can see near), </a:t>
            </a:r>
            <a:r>
              <a:rPr lang="en-US" altLang="en-US" sz="2000" b="1"/>
              <a:t>farsighted</a:t>
            </a:r>
            <a:r>
              <a:rPr lang="en-US" altLang="en-US" sz="2000"/>
              <a:t> (can see far), and people with </a:t>
            </a:r>
            <a:r>
              <a:rPr lang="en-US" altLang="en-US" sz="2000" b="1"/>
              <a:t>astigmatism</a:t>
            </a:r>
            <a:r>
              <a:rPr lang="en-US" altLang="en-US" sz="2000"/>
              <a:t> (uneven shape to eyeballs) or presbyopia (loss of elasticity of lens in many people over 40 years old- needing reading glasses)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54CF2A-376D-4E79-9024-D5E705D69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Careers in Physical Sciences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0A2A26E-8A50-4CC0-AE21-25EBAD545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    </a:t>
            </a:r>
            <a:r>
              <a:rPr lang="en-US" altLang="en-US" sz="2000" dirty="0"/>
              <a:t>Chemist- involved in food products, cosmetics,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fuels, household products, industry,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pollution control, weapons, drugs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Physicist- studies forces and energy; theoretical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branch studies space and time, black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holes, stars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Engineer- applies physical science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knowledge to the development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of products and procedures that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/>
              <a:t>                     solve human problems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0DD6B00-85F3-4C69-BBEA-482F08D7E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Light, Prisms, and Color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48985D3-0DCA-4071-9676-04BAD3925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b="1"/>
              <a:t>Spectrum (Visible light)(ROY G BIV),</a:t>
            </a:r>
            <a:r>
              <a:rPr lang="en-US" altLang="en-US" sz="2000"/>
              <a:t> red is longest wavelength &amp; has least amount of energy, violet shortest &amp; most energy; infrared is longer than we can see and has less energy and ultraviolet is shorter than we can see and has more energy. </a:t>
            </a:r>
          </a:p>
          <a:p>
            <a:pPr eaLnBrk="1" hangingPunct="1"/>
            <a:r>
              <a:rPr lang="en-US" altLang="en-US" sz="2000"/>
              <a:t>They are part of the electromagnetic spectrum.</a:t>
            </a:r>
          </a:p>
          <a:p>
            <a:pPr eaLnBrk="1" hangingPunct="1"/>
            <a:r>
              <a:rPr lang="en-US" altLang="en-US" sz="2000"/>
              <a:t>A </a:t>
            </a:r>
            <a:r>
              <a:rPr lang="en-US" altLang="en-US" sz="2000" b="1"/>
              <a:t>prism is</a:t>
            </a:r>
            <a:r>
              <a:rPr lang="en-US" altLang="en-US" sz="2000"/>
              <a:t> a piece of glass that separates white light into a spectrum (a rainbow)- as light wave is refracted, the light is separated according to wavelengths.  The </a:t>
            </a:r>
            <a:r>
              <a:rPr lang="en-US" altLang="en-US" sz="2000" b="1"/>
              <a:t>3 primary light colors are red. green, and blue</a:t>
            </a:r>
            <a:r>
              <a:rPr lang="en-US" altLang="en-US" sz="2000"/>
              <a:t>.</a:t>
            </a:r>
          </a:p>
          <a:p>
            <a:pPr eaLnBrk="1" hangingPunct="1"/>
            <a:r>
              <a:rPr lang="en-US" altLang="en-US" sz="2000"/>
              <a:t>Pigments are chemical substances that produce their effects because they absorb some light waves and reflect others- you see the color that is reflected.  The </a:t>
            </a:r>
            <a:r>
              <a:rPr lang="en-US" altLang="en-US" sz="2000" b="1"/>
              <a:t>3 primary pigment colors are red, yellow, and blue</a:t>
            </a:r>
            <a:r>
              <a:rPr lang="en-US" altLang="en-US" sz="2000"/>
              <a:t>.</a:t>
            </a:r>
          </a:p>
          <a:p>
            <a:pPr eaLnBrk="1" hangingPunct="1"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F7BA656-9907-4EB2-8FAC-B70FCFC51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Heat Energy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523AD79-14CA-44AA-B340-72145B935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What is Heat? </a:t>
            </a:r>
            <a:r>
              <a:rPr lang="en-US" altLang="en-US" sz="2800" b="1"/>
              <a:t>Energy that travels from a warm substance to a cool one, it is the rapid motion of molecules.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Terms: </a:t>
            </a:r>
            <a:r>
              <a:rPr lang="en-US" altLang="en-US" sz="2800" b="1"/>
              <a:t>temperature, degrees, Celsius (0 freezing, 100 boiling), Fahrenheit (32 freezing, 212 boiling), thermometer</a:t>
            </a:r>
            <a:r>
              <a:rPr lang="en-US" altLang="en-US" sz="2800"/>
              <a:t> (DO NOT USE MERCURY!) * Scientists use Celsius measurements!  The local TV weather and Science PSSA’s use Fahrenheit! </a:t>
            </a:r>
            <a:r>
              <a:rPr lang="en-US" altLang="en-US" sz="2800" b="1"/>
              <a:t>PSSA uses Fahrenheit.</a:t>
            </a:r>
            <a:endParaRPr lang="en-US" alt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8A86930-BB57-446B-AA27-34F51134E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Heat Measured?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BEF8B46C-8A13-42C6-9AD6-F5572C9A8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Using </a:t>
            </a:r>
            <a:r>
              <a:rPr lang="en-US" altLang="en-US" sz="2800" b="1"/>
              <a:t>calories or kilocalories</a:t>
            </a:r>
            <a:r>
              <a:rPr lang="en-US" altLang="en-US" sz="2800"/>
              <a:t>- the amount of heat needed to raise the temp. of 1 gram of water 1 degree Celsius.</a:t>
            </a:r>
          </a:p>
          <a:p>
            <a:pPr eaLnBrk="1" hangingPunct="1"/>
            <a:r>
              <a:rPr lang="en-US" altLang="en-US" sz="2800"/>
              <a:t>BTU (English) –amount of heat needed to raise the temp. of 1 pound of water 1 degree Fahrenheit</a:t>
            </a:r>
          </a:p>
          <a:p>
            <a:pPr eaLnBrk="1" hangingPunct="1"/>
            <a:r>
              <a:rPr lang="en-US" altLang="en-US" sz="2800"/>
              <a:t>How Do Changes in State Occur?  We cause the individual molecules to move more freely and break free of their cohesive forces.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65E7A66-E57F-4594-88EA-1671E0A6C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BD69CE9-1381-4B4F-BDF4-AB0D6D4F6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How do they work? They enable us to increase a force (a push or pull) on an object</a:t>
            </a:r>
            <a:r>
              <a:rPr lang="en-US" altLang="en-US" sz="28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Terms;  effort, resistance, mechanical advantage, efficiency, friction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Simple Machines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Ex.: </a:t>
            </a:r>
            <a:r>
              <a:rPr lang="en-US" altLang="en-US" sz="2800" b="1"/>
              <a:t>lever (1</a:t>
            </a:r>
            <a:r>
              <a:rPr lang="en-US" altLang="en-US" sz="2800" b="1" baseline="30000"/>
              <a:t>st</a:t>
            </a:r>
            <a:r>
              <a:rPr lang="en-US" altLang="en-US" sz="2800" b="1"/>
              <a:t>, 2</a:t>
            </a:r>
            <a:r>
              <a:rPr lang="en-US" altLang="en-US" sz="2800" b="1" baseline="30000"/>
              <a:t>nd</a:t>
            </a:r>
            <a:r>
              <a:rPr lang="en-US" altLang="en-US" sz="2800" b="1"/>
              <a:t>, 3</a:t>
            </a:r>
            <a:r>
              <a:rPr lang="en-US" altLang="en-US" sz="2800" b="1" baseline="30000"/>
              <a:t>rd</a:t>
            </a:r>
            <a:r>
              <a:rPr lang="en-US" altLang="en-US" sz="2800" b="1"/>
              <a:t> class), wheel and axle, pulley, inclined plane, screw, and wedge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Friction</a:t>
            </a:r>
            <a:r>
              <a:rPr lang="en-US" altLang="en-US" sz="2800"/>
              <a:t>: To work, every machine must overcome friction.  It retards motion and generates heat.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ways to reduce it: ball bearings, oil, lubricant.  Some friction is good (it enables us to walk).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9CF4332-55CB-4B90-A0BE-45F1551DAB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Chapter 18 Physical Science Lesson Ideas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9C8B492-D56B-4A26-A407-B644326046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Unit, Lesson, and Enrichment Starter Ideas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7AA8401-25DC-4F4C-803E-D71D09198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Assessing Prior Knowledge and Conceptions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154B4BA-55ED-4BE9-BEA3-2E962B854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You must find out what students “know,” “don’t know,” and their incorrect assumptions.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Use </a:t>
            </a:r>
            <a:r>
              <a:rPr lang="en-US" altLang="en-US" sz="2800" u="sng"/>
              <a:t>probes</a:t>
            </a:r>
            <a:r>
              <a:rPr lang="en-US" altLang="en-US" sz="2800"/>
              <a:t>: ask basic questions, do simple activities to discover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Ex: Show an ice cube &amp; glass of water- ask What is the difference between these two things?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Why is it easier to bike down a hill than up a hill?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Show a magnet on a filing cabinet, ask: Why do you think the magnet sticks?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A0084B7-9D48-4DAD-A9D4-4BDA0FD7B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 Plan Starter Ideas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B589D4-EAE6-45AB-BA28-2DCB3358D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Ideas Based on the NSE K-8 Content Standards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</a:t>
            </a:r>
            <a:r>
              <a:rPr lang="en-US" altLang="en-US" sz="2400"/>
              <a:t>Ex.: Children classify the objects in collections of marbles, blocks, small tiles, and pebbles into categories based on weight, shape, size, color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Ex.: Children use permanent magnets to demonstrate attraction, repulsion, presence of poles, and existence of magnetic fields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Ex.: Children use tools such as rulers, balances, and thermometers to take, write down, and tell about measurements of a variety of solids and liquids.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53812FA-0B99-487A-A913-28DC6D267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Lesson Plan Starter Ideas for Common Curriculum Topics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ED54200-21E3-4FF2-9AAA-57F75404B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Matter</a:t>
            </a:r>
            <a:r>
              <a:rPr lang="en-US" altLang="en-US" sz="2800"/>
              <a:t>: Infer the characteristics of a small object in a closed box without looking in the box.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Energy</a:t>
            </a:r>
            <a:r>
              <a:rPr lang="en-US" altLang="en-US" sz="2800"/>
              <a:t>: Observe that sound waves are produced by objects vibrating in a medium.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Force and Motion</a:t>
            </a:r>
            <a:r>
              <a:rPr lang="en-US" altLang="en-US" sz="2800"/>
              <a:t>: Create an illustrated chart identifying the characteristics of six simple machines.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Airplane, Jet, Rocket</a:t>
            </a:r>
            <a:r>
              <a:rPr lang="en-US" altLang="en-US" sz="2800"/>
              <a:t>: Write a story about a boy or girl who lives on an imaginary planet that does not have gravity.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A51EF05-06D4-4A33-A2FE-2D584D0ED6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WebQuest Starter Ideas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3C2D3CB-EDFC-4BAB-AD56-FCAE01B78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The Best Bubble-Making Recipe</a:t>
            </a:r>
          </a:p>
          <a:p>
            <a:pPr eaLnBrk="1" hangingPunct="1"/>
            <a:r>
              <a:rPr lang="en-US" altLang="en-US" sz="2800"/>
              <a:t>How Can the Sun Help Heat Our School?</a:t>
            </a:r>
          </a:p>
          <a:p>
            <a:pPr eaLnBrk="1" hangingPunct="1"/>
            <a:r>
              <a:rPr lang="en-US" altLang="en-US" sz="2800"/>
              <a:t>Simple Machines in a Bicycle</a:t>
            </a:r>
          </a:p>
          <a:p>
            <a:pPr eaLnBrk="1" hangingPunct="1"/>
            <a:r>
              <a:rPr lang="en-US" altLang="en-US" sz="2800"/>
              <a:t>What Is an Atom?</a:t>
            </a:r>
          </a:p>
          <a:p>
            <a:pPr eaLnBrk="1" hangingPunct="1"/>
            <a:r>
              <a:rPr lang="en-US" altLang="en-US" sz="2800"/>
              <a:t>Famous African American Inventors</a:t>
            </a:r>
          </a:p>
          <a:p>
            <a:pPr eaLnBrk="1" hangingPunct="1"/>
            <a:r>
              <a:rPr lang="en-US" altLang="en-US" sz="2800"/>
              <a:t>How Do Birds Fly?</a:t>
            </a:r>
          </a:p>
          <a:p>
            <a:pPr eaLnBrk="1" hangingPunct="1"/>
            <a:r>
              <a:rPr lang="en-US" altLang="en-US" sz="2800"/>
              <a:t>How Does a Light Stick Work?</a:t>
            </a:r>
          </a:p>
          <a:p>
            <a:pPr eaLnBrk="1" hangingPunct="1"/>
            <a:r>
              <a:rPr lang="en-US" altLang="en-US" sz="2800"/>
              <a:t>How Does a Battery Work?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A261D7C-E5B0-4971-B543-7C0DBD90B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Classroom Enrichment Starter Ideas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52DBD64-D6E5-4C58-B6A2-86D229CBE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In-Class learning Centers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Ex.: Energy Savers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Bulletin Boards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Ex.: Matter and Its Composition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Field Trips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Ex.: The Telephone Company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Shadow Company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Simple Machines on the Playground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Television Station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E919366-D824-4E65-98A4-19C24BDD6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Key Events in the Development of the Physical Sciences (pages 338-339)</a:t>
            </a:r>
          </a:p>
        </p:txBody>
      </p:sp>
      <p:graphicFrame>
        <p:nvGraphicFramePr>
          <p:cNvPr id="5223" name="Group 103">
            <a:extLst>
              <a:ext uri="{FF2B5EF4-FFF2-40B4-BE49-F238E27FC236}">
                <a16:creationId xmlns:a16="http://schemas.microsoft.com/office/drawing/2014/main" id="{24F60AAA-770F-4675-B086-598630F0EBB4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65702187"/>
              </p:ext>
            </p:extLst>
          </p:nvPr>
        </p:nvGraphicFramePr>
        <p:xfrm>
          <a:off x="685800" y="1981200"/>
          <a:ext cx="7772400" cy="4495800"/>
        </p:xfrm>
        <a:graphic>
          <a:graphicData uri="http://schemas.openxmlformats.org/drawingml/2006/table">
            <a:tbl>
              <a:tblPr firstRow="1"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Scientist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440 B.C.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Democritus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Used word atom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260 B.C.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Archimedes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Lever &amp; buoyancy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Galileo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Pendulum, mass &amp; acceleration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Dalton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Elements are made of atoms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Mendelev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Atomic chart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Radioactivity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Einstein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Law of mass/energy conservation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46ACAF0-CC22-4A1E-B231-59BF248D3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Cooperative Learning Projects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1ECF345-C964-427F-B743-9C2D4FBCF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Must include: Positive interdependence, individual accountability, and development of group process skills.</a:t>
            </a:r>
          </a:p>
          <a:p>
            <a:pPr eaLnBrk="1" hangingPunct="1"/>
            <a:r>
              <a:rPr lang="en-US" altLang="en-US"/>
              <a:t>Starter Ideas</a:t>
            </a:r>
          </a:p>
          <a:p>
            <a:pPr eaLnBrk="1" hangingPunct="1">
              <a:buFontTx/>
              <a:buNone/>
            </a:pPr>
            <a:r>
              <a:rPr lang="en-US" altLang="en-US"/>
              <a:t>    Density Detectives</a:t>
            </a:r>
          </a:p>
          <a:p>
            <a:pPr eaLnBrk="1" hangingPunct="1">
              <a:buFontTx/>
              <a:buNone/>
            </a:pPr>
            <a:r>
              <a:rPr lang="en-US" altLang="en-US"/>
              <a:t>    School Energy Survey</a:t>
            </a:r>
          </a:p>
          <a:p>
            <a:pPr eaLnBrk="1" hangingPunct="1">
              <a:buFontTx/>
              <a:buNone/>
            </a:pPr>
            <a:r>
              <a:rPr lang="en-US" altLang="en-US"/>
              <a:t>    Bridge Building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8B21DA8-3AAF-4A11-8A1F-D9E6FEB4C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Chapter 18  Matter and Motion</a:t>
            </a:r>
            <a:br>
              <a:rPr lang="en-US" altLang="en-US" sz="3200" dirty="0"/>
            </a:br>
            <a:r>
              <a:rPr lang="en-US" altLang="en-US" sz="3200" dirty="0"/>
              <a:t>Attention Getters, Discovery Activities, and Demonstrations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3D166F7-2220-494E-8279-0E15BF378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Attention Getters: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Why Do We Need to Wear Safety Belts?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Where Does the Water Go?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Where Are Wheels?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Why Do Mothballs Rise and Fall?  </a:t>
            </a:r>
            <a:r>
              <a:rPr lang="en-US" altLang="en-US" sz="2800" u="sng"/>
              <a:t>Use raisins; mothballs are toxic!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Can You Separate Sugar and Sand?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What Causes Lift?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Marie Curie: Scientist and Humanitarian (Internet)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D73EA7B-809C-4B31-A293-548E759CA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Discovery Activities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0342939-DA3D-4D9D-B2B5-A96B6B037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Matter and Changes</a:t>
            </a:r>
          </a:p>
          <a:p>
            <a:pPr eaLnBrk="1" hangingPunct="1"/>
            <a:r>
              <a:rPr lang="en-US" altLang="en-US"/>
              <a:t>From Gas to Liquid</a:t>
            </a:r>
          </a:p>
          <a:p>
            <a:pPr eaLnBrk="1" hangingPunct="1"/>
            <a:r>
              <a:rPr lang="en-US" altLang="en-US"/>
              <a:t>What is Your Squeezing Force?</a:t>
            </a:r>
          </a:p>
          <a:p>
            <a:pPr eaLnBrk="1" hangingPunct="1"/>
            <a:r>
              <a:rPr lang="en-US" altLang="en-US"/>
              <a:t>Secret Messages and Chemical Changes</a:t>
            </a:r>
          </a:p>
          <a:p>
            <a:pPr eaLnBrk="1" hangingPunct="1"/>
            <a:r>
              <a:rPr lang="en-US" altLang="en-US"/>
              <a:t>Pendulums</a:t>
            </a:r>
          </a:p>
          <a:p>
            <a:pPr eaLnBrk="1" hangingPunct="1"/>
            <a:r>
              <a:rPr lang="en-US" altLang="en-US"/>
              <a:t>Heat and the Fizzer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FAB6BD6-71A9-47FD-B444-3BDC3C33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Demonstrations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FBA8C68-D419-4ACE-9115-A521E08E7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Toy Car in the Wagon: Pushes and Pulls</a:t>
            </a:r>
          </a:p>
          <a:p>
            <a:pPr eaLnBrk="1" hangingPunct="1"/>
            <a:r>
              <a:rPr lang="en-US" altLang="en-US"/>
              <a:t>How Does an Earth Satellite Get Placed in Orbit?</a:t>
            </a:r>
          </a:p>
          <a:p>
            <a:pPr eaLnBrk="1" hangingPunct="1"/>
            <a:r>
              <a:rPr lang="en-US" altLang="en-US"/>
              <a:t>Teacher on Wheels: Action and Reaction Forces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F154F52-5746-4A9C-B6EB-32DAA4550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Attention Getters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F9BCCB8-3919-4A1C-8719-18301F9D9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How Do Instruments Make Sounds?</a:t>
            </a:r>
          </a:p>
          <a:p>
            <a:pPr eaLnBrk="1" hangingPunct="1"/>
            <a:r>
              <a:rPr lang="en-US" altLang="en-US" sz="2800"/>
              <a:t>Do Magnets Pull on All Objects?</a:t>
            </a:r>
          </a:p>
          <a:p>
            <a:pPr eaLnBrk="1" hangingPunct="1"/>
            <a:r>
              <a:rPr lang="en-US" altLang="en-US" sz="2800"/>
              <a:t>Why Do Some Machines Need Oil?</a:t>
            </a:r>
          </a:p>
          <a:p>
            <a:pPr eaLnBrk="1" hangingPunct="1"/>
            <a:r>
              <a:rPr lang="en-US" altLang="en-US" sz="2800"/>
              <a:t>Can Sound Travel through a Solid Object?</a:t>
            </a:r>
          </a:p>
          <a:p>
            <a:pPr eaLnBrk="1" hangingPunct="1"/>
            <a:r>
              <a:rPr lang="en-US" altLang="en-US" sz="2800"/>
              <a:t>What Type of Cup Loses Heat the Fastest?</a:t>
            </a:r>
          </a:p>
          <a:p>
            <a:pPr eaLnBrk="1" hangingPunct="1"/>
            <a:r>
              <a:rPr lang="en-US" altLang="en-US" sz="2800"/>
              <a:t>Can You Move a Stream of Water without Touching It?</a:t>
            </a:r>
          </a:p>
          <a:p>
            <a:pPr eaLnBrk="1" hangingPunct="1"/>
            <a:r>
              <a:rPr lang="en-US" altLang="en-US" sz="2800"/>
              <a:t>“I Am Alfred Nobel” (Internet activity)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4FF1CEB-C2FD-4262-AF71-1C3DB8F65C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Discovery Activities (cont’d)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5EB350B-00FB-4A64-9A2E-DF710289E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Move Those Loads: Making and Using a Simple Lever</a:t>
            </a:r>
          </a:p>
          <a:p>
            <a:pPr eaLnBrk="1" hangingPunct="1"/>
            <a:r>
              <a:rPr lang="en-US" altLang="en-US"/>
              <a:t>Can You Build a No Frills Telephone?</a:t>
            </a:r>
          </a:p>
          <a:p>
            <a:pPr eaLnBrk="1" hangingPunct="1"/>
            <a:r>
              <a:rPr lang="en-US" altLang="en-US"/>
              <a:t>Simple Circuits</a:t>
            </a:r>
          </a:p>
          <a:p>
            <a:pPr eaLnBrk="1" hangingPunct="1"/>
            <a:r>
              <a:rPr lang="en-US" altLang="en-US"/>
              <a:t>Electrical Conductors and Nonconductors</a:t>
            </a:r>
          </a:p>
          <a:p>
            <a:pPr eaLnBrk="1" hangingPunct="1"/>
            <a:r>
              <a:rPr lang="en-US" altLang="en-US"/>
              <a:t>The Ink-Lined Plane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A8D4308-6C8F-445A-BA40-7843A23F8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Demonstrations (cont’d)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889FC19-9AC9-4358-AE56-89759D2D0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Does Heating and Cooling Change a Balloon?</a:t>
            </a:r>
          </a:p>
          <a:p>
            <a:pPr eaLnBrk="1" hangingPunct="1"/>
            <a:r>
              <a:rPr lang="en-US" altLang="en-US" dirty="0"/>
              <a:t>Tuning Forks Need Food for Thought</a:t>
            </a:r>
          </a:p>
          <a:p>
            <a:pPr eaLnBrk="1" hangingPunct="1"/>
            <a:r>
              <a:rPr lang="en-US" altLang="en-US" dirty="0"/>
              <a:t>You Could Hear a Pin Drop: The Conduction of Heat</a:t>
            </a:r>
          </a:p>
          <a:p>
            <a:pPr eaLnBrk="1" hangingPunct="1"/>
            <a:r>
              <a:rPr lang="en-US" altLang="en-US" dirty="0"/>
              <a:t>Making Work Easier: Using Fixed and Movable Pulleys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A3E515-96FA-49E8-A566-2C9852491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Women and Men Who Have Shaped the Development of the Physical Sciences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B62239-248D-4444-AA57-3FB0E8CB5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Newton      Curie              Yalow</a:t>
            </a:r>
          </a:p>
          <a:p>
            <a:pPr eaLnBrk="1" hangingPunct="1"/>
            <a:r>
              <a:rPr lang="en-US" altLang="en-US"/>
              <a:t>Volta          Rutherford      Gell-Mann </a:t>
            </a:r>
          </a:p>
          <a:p>
            <a:pPr eaLnBrk="1" hangingPunct="1"/>
            <a:r>
              <a:rPr lang="en-US" altLang="en-US"/>
              <a:t>Faraday      Einstein          Weinberg</a:t>
            </a:r>
          </a:p>
          <a:p>
            <a:pPr eaLnBrk="1" hangingPunct="1"/>
            <a:r>
              <a:rPr lang="en-US" altLang="en-US"/>
              <a:t>Byron         Bohr                Hawking    </a:t>
            </a:r>
          </a:p>
          <a:p>
            <a:pPr eaLnBrk="1" hangingPunct="1"/>
            <a:r>
              <a:rPr lang="en-US" altLang="en-US"/>
              <a:t>Edison        Hopper</a:t>
            </a:r>
          </a:p>
          <a:p>
            <a:pPr eaLnBrk="1" hangingPunct="1"/>
            <a:r>
              <a:rPr lang="en-US" altLang="en-US"/>
              <a:t>Latimer       Shiung Wu</a:t>
            </a:r>
          </a:p>
          <a:p>
            <a:pPr eaLnBrk="1" hangingPunct="1"/>
            <a:r>
              <a:rPr lang="en-US" altLang="en-US"/>
              <a:t>Woods        Franklin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026BA8-7E24-4574-84B2-58AC0F427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Personal and Social Implications of the Physical Sciences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D9E6CEC-C2C4-4B0D-8778-1BB2FA135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Personal and Community Health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Medicines, instruments, environmental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studies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Hazards, Risks, and Benefits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</a:t>
            </a:r>
            <a:r>
              <a:rPr lang="en-US" altLang="en-US" sz="2800"/>
              <a:t>Work on decreasing the degradation of  natural resources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Personal safety for workers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Surveillance techniques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12BF7-F89B-4902-99B7-C1E452C10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Physical Science Technology: Its Nature and Impact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6768EC-9418-47D7-A878-3E34C8BA3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The Design of Physical Science Technology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Engineers develop measuring devices,   materials, &amp; tools that meet a set of criteria.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Examples of Physical Science Technology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Radiation measuring devices   Lasers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Computers    Spectrophotometers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Chemical reagents   Wind Tunnels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Long-Term Implications of Physical Science Technology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  Reducing pain and suffering (medicines), brand new materials,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  communications (computers, Internet, cell phones), robotics,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/>
              <a:t>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F978809-339B-4C20-AE7D-5906FC741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Chapter 16</a:t>
            </a:r>
            <a:br>
              <a:rPr lang="en-US" altLang="en-US" sz="2800"/>
            </a:br>
            <a:r>
              <a:rPr lang="en-US" altLang="en-US" sz="2800"/>
              <a:t> Matter and Motion</a:t>
            </a:r>
            <a:br>
              <a:rPr lang="en-US" altLang="en-US" sz="2800"/>
            </a:br>
            <a:r>
              <a:rPr lang="en-US" altLang="en-US" sz="2800"/>
              <a:t>Content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1B2DC87-B4E6-45F7-ACAA-8E1C1DA8C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From Atoms to Rockets and Other Technological Wonders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Matter-</a:t>
            </a:r>
            <a:r>
              <a:rPr lang="en-US" altLang="en-US" sz="2400"/>
              <a:t> anything that has mass and takes up space: matter &amp; </a:t>
            </a:r>
            <a:r>
              <a:rPr lang="en-US" altLang="en-US" sz="2400" b="1"/>
              <a:t>energy (</a:t>
            </a:r>
            <a:r>
              <a:rPr lang="en-US" altLang="en-US" sz="2400"/>
              <a:t>the ability to do work) make up the universe; all matter has attractive force on other matter (gravity); main elements on earth: O, Si, Al, Fe, Ca, Na, K, Mg, H, 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</a:t>
            </a:r>
            <a:r>
              <a:rPr lang="en-US" altLang="en-US" sz="2400" b="1"/>
              <a:t>Physical Properties of Matter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</a:t>
            </a:r>
            <a:r>
              <a:rPr lang="en-US" altLang="en-US" sz="2400" b="1"/>
              <a:t>Three states; solids (have a definite shape), liquids (have a definite volume), gases (do not have a definite shape or volume- can be compressed)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</a:t>
            </a:r>
            <a:r>
              <a:rPr lang="en-US" altLang="en-US" sz="2400" b="1"/>
              <a:t>Density: mass per unit volume</a:t>
            </a:r>
            <a:r>
              <a:rPr lang="en-US" altLang="en-US" sz="2400"/>
              <a:t> (how heavy an object is for its size</a:t>
            </a:r>
            <a:endParaRPr lang="en-US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2479EF-FFF9-41FE-A231-6140DEB4A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Kinetic Molecular Theory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BFC61C2-DB66-4906-9118-B68BCDE27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Matter can be changed from one state to another; this can be explained by the motion of molecules.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Physical change</a:t>
            </a:r>
            <a:r>
              <a:rPr lang="en-US" altLang="en-US" sz="2000"/>
              <a:t>- No new substance is formed (ex. ice melting).  Examples: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Evaporation/condensation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Contraction/ expansion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/>
              <a:t>Chemical Changes</a:t>
            </a:r>
            <a:r>
              <a:rPr lang="en-US" altLang="en-US" sz="2000"/>
              <a:t> in Matter- A new substance is formed different from the original substance- signs are: change in color, temperature, or a gas is given off).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Ex.: Magnesium bright light in flame (sparkler), iron rusting, burning of paper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The Roasting of a Marshmallow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Fire- carbon combines with oxygen; kindling temperature, combustion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A70C5B1-D525-498F-8C74-9E8310237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Elements, Compounds, and Mixtures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AEEBC20-DA16-467D-8599-CAA89FBFB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Element-</a:t>
            </a:r>
            <a:r>
              <a:rPr lang="en-US" altLang="en-US" sz="2800"/>
              <a:t> cannot be separated (C,O,H,N)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Compound-</a:t>
            </a:r>
            <a:r>
              <a:rPr lang="en-US" altLang="en-US" sz="2800"/>
              <a:t>two or more elements chemically combined (NaCl)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Terms; Atoms (basic building block of matter), molecules (has shared atoms), chemical equations- describe changes in matter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Mixture</a:t>
            </a:r>
            <a:r>
              <a:rPr lang="en-US" altLang="en-US" sz="2800"/>
              <a:t>- Any combination of materials that can be separated easily from one another, not chemically combined (ex. sand &amp; salt).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CCFF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2893</Words>
  <Application>Microsoft Office PowerPoint</Application>
  <PresentationFormat>On-screen Show (4:3)</PresentationFormat>
  <Paragraphs>248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Times New Roman</vt:lpstr>
      <vt:lpstr>Default Design</vt:lpstr>
      <vt:lpstr>PART FOUR</vt:lpstr>
      <vt:lpstr>Careers in Physical Sciences</vt:lpstr>
      <vt:lpstr>Key Events in the Development of the Physical Sciences (pages 338-339)</vt:lpstr>
      <vt:lpstr>Women and Men Who Have Shaped the Development of the Physical Sciences</vt:lpstr>
      <vt:lpstr>Personal and Social Implications of the Physical Sciences</vt:lpstr>
      <vt:lpstr>Physical Science Technology: Its Nature and Impact</vt:lpstr>
      <vt:lpstr>Chapter 16  Matter and Motion Content</vt:lpstr>
      <vt:lpstr>Kinetic Molecular Theory</vt:lpstr>
      <vt:lpstr>Elements, Compounds, and Mixtures</vt:lpstr>
      <vt:lpstr>The Parts of an Atom</vt:lpstr>
      <vt:lpstr>Nuclear Energy</vt:lpstr>
      <vt:lpstr>Motion</vt:lpstr>
      <vt:lpstr>Gravity and Motion</vt:lpstr>
      <vt:lpstr>Chapter 17 Energies and Machines Content</vt:lpstr>
      <vt:lpstr>Electrical Energy</vt:lpstr>
      <vt:lpstr>Electrical Circuits</vt:lpstr>
      <vt:lpstr>Magnets, Generators, and Motors</vt:lpstr>
      <vt:lpstr>Sound Energy</vt:lpstr>
      <vt:lpstr>Light Energy</vt:lpstr>
      <vt:lpstr>Light, Prisms, and Color</vt:lpstr>
      <vt:lpstr>Heat Energy</vt:lpstr>
      <vt:lpstr>How is Heat Measured?</vt:lpstr>
      <vt:lpstr>Machines</vt:lpstr>
      <vt:lpstr>Chapter 18 Physical Science Lesson Ideas</vt:lpstr>
      <vt:lpstr>Assessing Prior Knowledge and Conceptions</vt:lpstr>
      <vt:lpstr>Unit Plan Starter Ideas</vt:lpstr>
      <vt:lpstr>Lesson Plan Starter Ideas for Common Curriculum Topics</vt:lpstr>
      <vt:lpstr>WebQuest Starter Ideas</vt:lpstr>
      <vt:lpstr>Classroom Enrichment Starter Ideas</vt:lpstr>
      <vt:lpstr>Cooperative Learning Projects</vt:lpstr>
      <vt:lpstr>Chapter 18  Matter and Motion Attention Getters, Discovery Activities, and Demonstrations</vt:lpstr>
      <vt:lpstr>Discovery Activities</vt:lpstr>
      <vt:lpstr>Demonstrations</vt:lpstr>
      <vt:lpstr>Attention Getters</vt:lpstr>
      <vt:lpstr>Discovery Activities (cont’d)</vt:lpstr>
      <vt:lpstr>Demonstrations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THREE</dc:title>
  <dc:creator>Joseph Baranoski</dc:creator>
  <cp:lastModifiedBy>Elaine</cp:lastModifiedBy>
  <cp:revision>60</cp:revision>
  <dcterms:created xsi:type="dcterms:W3CDTF">2007-11-27T01:22:34Z</dcterms:created>
  <dcterms:modified xsi:type="dcterms:W3CDTF">2020-04-15T12:59:14Z</dcterms:modified>
</cp:coreProperties>
</file>