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78" d="100"/>
          <a:sy n="78" d="100"/>
        </p:scale>
        <p:origin x="293"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7E03C868-868B-45A3-953E-8D6C6B7A454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302D412-28C7-44A9-970A-7057FCF7ADB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93623C8-AC51-49C7-98EA-D9788A71FA1D}"/>
              </a:ext>
            </a:extLst>
          </p:cNvPr>
          <p:cNvSpPr>
            <a:spLocks noGrp="1" noChangeArrowheads="1"/>
          </p:cNvSpPr>
          <p:nvPr>
            <p:ph type="sldNum" sz="quarter" idx="12"/>
          </p:nvPr>
        </p:nvSpPr>
        <p:spPr>
          <a:ln/>
        </p:spPr>
        <p:txBody>
          <a:bodyPr/>
          <a:lstStyle>
            <a:lvl1pPr>
              <a:defRPr/>
            </a:lvl1pPr>
          </a:lstStyle>
          <a:p>
            <a:fld id="{5C602A2A-D03D-4D6B-9530-2362DC466FF8}" type="slidenum">
              <a:rPr lang="en-US" altLang="en-US"/>
              <a:pPr/>
              <a:t>‹#›</a:t>
            </a:fld>
            <a:endParaRPr lang="en-US" altLang="en-US"/>
          </a:p>
        </p:txBody>
      </p:sp>
    </p:spTree>
    <p:extLst>
      <p:ext uri="{BB962C8B-B14F-4D97-AF65-F5344CB8AC3E}">
        <p14:creationId xmlns:p14="http://schemas.microsoft.com/office/powerpoint/2010/main" val="3919281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5336341-FDA1-4A09-B130-D00383E6063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CEE0807-D4CF-4DBB-9D84-49008B727E9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4694A96-CCF7-4F3B-B79F-55C55A0A0CAC}"/>
              </a:ext>
            </a:extLst>
          </p:cNvPr>
          <p:cNvSpPr>
            <a:spLocks noGrp="1" noChangeArrowheads="1"/>
          </p:cNvSpPr>
          <p:nvPr>
            <p:ph type="sldNum" sz="quarter" idx="12"/>
          </p:nvPr>
        </p:nvSpPr>
        <p:spPr>
          <a:ln/>
        </p:spPr>
        <p:txBody>
          <a:bodyPr/>
          <a:lstStyle>
            <a:lvl1pPr>
              <a:defRPr/>
            </a:lvl1pPr>
          </a:lstStyle>
          <a:p>
            <a:fld id="{EFE1572E-EF77-4C63-B2EF-CC8557275013}" type="slidenum">
              <a:rPr lang="en-US" altLang="en-US"/>
              <a:pPr/>
              <a:t>‹#›</a:t>
            </a:fld>
            <a:endParaRPr lang="en-US" altLang="en-US"/>
          </a:p>
        </p:txBody>
      </p:sp>
    </p:spTree>
    <p:extLst>
      <p:ext uri="{BB962C8B-B14F-4D97-AF65-F5344CB8AC3E}">
        <p14:creationId xmlns:p14="http://schemas.microsoft.com/office/powerpoint/2010/main" val="2076191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B744521-4F3C-4AD0-9F0E-E5F662C5F31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B2A12BE-2C7A-4957-844B-5FCEF786956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88BE901-85D7-4A50-AE3A-824090B1EE92}"/>
              </a:ext>
            </a:extLst>
          </p:cNvPr>
          <p:cNvSpPr>
            <a:spLocks noGrp="1" noChangeArrowheads="1"/>
          </p:cNvSpPr>
          <p:nvPr>
            <p:ph type="sldNum" sz="quarter" idx="12"/>
          </p:nvPr>
        </p:nvSpPr>
        <p:spPr>
          <a:ln/>
        </p:spPr>
        <p:txBody>
          <a:bodyPr/>
          <a:lstStyle>
            <a:lvl1pPr>
              <a:defRPr/>
            </a:lvl1pPr>
          </a:lstStyle>
          <a:p>
            <a:fld id="{043C2638-FAEC-4478-8542-447181762668}" type="slidenum">
              <a:rPr lang="en-US" altLang="en-US"/>
              <a:pPr/>
              <a:t>‹#›</a:t>
            </a:fld>
            <a:endParaRPr lang="en-US" altLang="en-US"/>
          </a:p>
        </p:txBody>
      </p:sp>
    </p:spTree>
    <p:extLst>
      <p:ext uri="{BB962C8B-B14F-4D97-AF65-F5344CB8AC3E}">
        <p14:creationId xmlns:p14="http://schemas.microsoft.com/office/powerpoint/2010/main" val="3097994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1E67C72-34AC-4193-979E-4441E5DC505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CF597B0-83F2-4E3F-BA0E-11E3E6C57FD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3A52C78-5377-4592-983A-255196031FD9}"/>
              </a:ext>
            </a:extLst>
          </p:cNvPr>
          <p:cNvSpPr>
            <a:spLocks noGrp="1" noChangeArrowheads="1"/>
          </p:cNvSpPr>
          <p:nvPr>
            <p:ph type="sldNum" sz="quarter" idx="12"/>
          </p:nvPr>
        </p:nvSpPr>
        <p:spPr>
          <a:ln/>
        </p:spPr>
        <p:txBody>
          <a:bodyPr/>
          <a:lstStyle>
            <a:lvl1pPr>
              <a:defRPr/>
            </a:lvl1pPr>
          </a:lstStyle>
          <a:p>
            <a:fld id="{DAFD0C1D-8515-42DA-A846-92EDC442F6D1}" type="slidenum">
              <a:rPr lang="en-US" altLang="en-US"/>
              <a:pPr/>
              <a:t>‹#›</a:t>
            </a:fld>
            <a:endParaRPr lang="en-US" altLang="en-US"/>
          </a:p>
        </p:txBody>
      </p:sp>
    </p:spTree>
    <p:extLst>
      <p:ext uri="{BB962C8B-B14F-4D97-AF65-F5344CB8AC3E}">
        <p14:creationId xmlns:p14="http://schemas.microsoft.com/office/powerpoint/2010/main" val="2739649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722F02F1-3BCF-4A09-A932-5FB2C9F0582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41F122A-9565-4EB7-82DA-CB8CA14465F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DB1BB1E-1028-4120-8A61-3321B88F27A9}"/>
              </a:ext>
            </a:extLst>
          </p:cNvPr>
          <p:cNvSpPr>
            <a:spLocks noGrp="1" noChangeArrowheads="1"/>
          </p:cNvSpPr>
          <p:nvPr>
            <p:ph type="sldNum" sz="quarter" idx="12"/>
          </p:nvPr>
        </p:nvSpPr>
        <p:spPr>
          <a:ln/>
        </p:spPr>
        <p:txBody>
          <a:bodyPr/>
          <a:lstStyle>
            <a:lvl1pPr>
              <a:defRPr/>
            </a:lvl1pPr>
          </a:lstStyle>
          <a:p>
            <a:fld id="{7BDC1F5B-F9DD-47EA-9754-32923BB280BA}" type="slidenum">
              <a:rPr lang="en-US" altLang="en-US"/>
              <a:pPr/>
              <a:t>‹#›</a:t>
            </a:fld>
            <a:endParaRPr lang="en-US" altLang="en-US"/>
          </a:p>
        </p:txBody>
      </p:sp>
    </p:spTree>
    <p:extLst>
      <p:ext uri="{BB962C8B-B14F-4D97-AF65-F5344CB8AC3E}">
        <p14:creationId xmlns:p14="http://schemas.microsoft.com/office/powerpoint/2010/main" val="5886831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CF4E65EC-A7BF-4F0C-A379-1537457943EE}"/>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E416467A-DEEC-4AB4-8436-ABE6988B921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9008071F-36C6-4814-B544-9796A2744E0A}"/>
              </a:ext>
            </a:extLst>
          </p:cNvPr>
          <p:cNvSpPr>
            <a:spLocks noGrp="1" noChangeArrowheads="1"/>
          </p:cNvSpPr>
          <p:nvPr>
            <p:ph type="sldNum" sz="quarter" idx="12"/>
          </p:nvPr>
        </p:nvSpPr>
        <p:spPr>
          <a:ln/>
        </p:spPr>
        <p:txBody>
          <a:bodyPr/>
          <a:lstStyle>
            <a:lvl1pPr>
              <a:defRPr/>
            </a:lvl1pPr>
          </a:lstStyle>
          <a:p>
            <a:fld id="{FA74DC48-CDC2-4293-87E5-49CE87D24D98}" type="slidenum">
              <a:rPr lang="en-US" altLang="en-US"/>
              <a:pPr/>
              <a:t>‹#›</a:t>
            </a:fld>
            <a:endParaRPr lang="en-US" altLang="en-US"/>
          </a:p>
        </p:txBody>
      </p:sp>
    </p:spTree>
    <p:extLst>
      <p:ext uri="{BB962C8B-B14F-4D97-AF65-F5344CB8AC3E}">
        <p14:creationId xmlns:p14="http://schemas.microsoft.com/office/powerpoint/2010/main" val="2887617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9EAE820F-6B0C-4D28-A5CF-11406A707EEE}"/>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0AF5EA0A-3C7B-4511-9582-2D5C22CA1EA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02C47F37-A951-44CA-B6E4-40377A638577}"/>
              </a:ext>
            </a:extLst>
          </p:cNvPr>
          <p:cNvSpPr>
            <a:spLocks noGrp="1" noChangeArrowheads="1"/>
          </p:cNvSpPr>
          <p:nvPr>
            <p:ph type="sldNum" sz="quarter" idx="12"/>
          </p:nvPr>
        </p:nvSpPr>
        <p:spPr>
          <a:ln/>
        </p:spPr>
        <p:txBody>
          <a:bodyPr/>
          <a:lstStyle>
            <a:lvl1pPr>
              <a:defRPr/>
            </a:lvl1pPr>
          </a:lstStyle>
          <a:p>
            <a:fld id="{455FE9D7-6CBE-4066-AB01-40EBA9C3AF09}" type="slidenum">
              <a:rPr lang="en-US" altLang="en-US"/>
              <a:pPr/>
              <a:t>‹#›</a:t>
            </a:fld>
            <a:endParaRPr lang="en-US" altLang="en-US"/>
          </a:p>
        </p:txBody>
      </p:sp>
    </p:spTree>
    <p:extLst>
      <p:ext uri="{BB962C8B-B14F-4D97-AF65-F5344CB8AC3E}">
        <p14:creationId xmlns:p14="http://schemas.microsoft.com/office/powerpoint/2010/main" val="1941063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5BAA6C7E-56BF-4EAE-8CD6-D131BD48EFD7}"/>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D44539A2-92AE-4F1E-9F3D-0E71D89CB74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DEBF372E-C72C-4217-B703-E2D720AFFA93}"/>
              </a:ext>
            </a:extLst>
          </p:cNvPr>
          <p:cNvSpPr>
            <a:spLocks noGrp="1" noChangeArrowheads="1"/>
          </p:cNvSpPr>
          <p:nvPr>
            <p:ph type="sldNum" sz="quarter" idx="12"/>
          </p:nvPr>
        </p:nvSpPr>
        <p:spPr>
          <a:ln/>
        </p:spPr>
        <p:txBody>
          <a:bodyPr/>
          <a:lstStyle>
            <a:lvl1pPr>
              <a:defRPr/>
            </a:lvl1pPr>
          </a:lstStyle>
          <a:p>
            <a:fld id="{F031E615-3B1B-4988-880B-C7D421F06C55}" type="slidenum">
              <a:rPr lang="en-US" altLang="en-US"/>
              <a:pPr/>
              <a:t>‹#›</a:t>
            </a:fld>
            <a:endParaRPr lang="en-US" altLang="en-US"/>
          </a:p>
        </p:txBody>
      </p:sp>
    </p:spTree>
    <p:extLst>
      <p:ext uri="{BB962C8B-B14F-4D97-AF65-F5344CB8AC3E}">
        <p14:creationId xmlns:p14="http://schemas.microsoft.com/office/powerpoint/2010/main" val="1730799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F14751A9-F21D-487C-A258-319D698B8D44}"/>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DDBCDEE7-260F-4627-9317-293A22662CE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775D459A-DA50-4E5A-8F48-7F6E780E0AC2}"/>
              </a:ext>
            </a:extLst>
          </p:cNvPr>
          <p:cNvSpPr>
            <a:spLocks noGrp="1" noChangeArrowheads="1"/>
          </p:cNvSpPr>
          <p:nvPr>
            <p:ph type="sldNum" sz="quarter" idx="12"/>
          </p:nvPr>
        </p:nvSpPr>
        <p:spPr>
          <a:ln/>
        </p:spPr>
        <p:txBody>
          <a:bodyPr/>
          <a:lstStyle>
            <a:lvl1pPr>
              <a:defRPr/>
            </a:lvl1pPr>
          </a:lstStyle>
          <a:p>
            <a:fld id="{F62D4879-CC3D-4395-AE49-7B8005C7120E}" type="slidenum">
              <a:rPr lang="en-US" altLang="en-US"/>
              <a:pPr/>
              <a:t>‹#›</a:t>
            </a:fld>
            <a:endParaRPr lang="en-US" altLang="en-US"/>
          </a:p>
        </p:txBody>
      </p:sp>
    </p:spTree>
    <p:extLst>
      <p:ext uri="{BB962C8B-B14F-4D97-AF65-F5344CB8AC3E}">
        <p14:creationId xmlns:p14="http://schemas.microsoft.com/office/powerpoint/2010/main" val="3231293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38976F4B-C51C-4C0B-8905-9E13A0538F8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EA119E28-43EF-4603-86D8-3D18709F343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0E4618F-BB90-4C0C-917A-4BFD726B38AB}"/>
              </a:ext>
            </a:extLst>
          </p:cNvPr>
          <p:cNvSpPr>
            <a:spLocks noGrp="1" noChangeArrowheads="1"/>
          </p:cNvSpPr>
          <p:nvPr>
            <p:ph type="sldNum" sz="quarter" idx="12"/>
          </p:nvPr>
        </p:nvSpPr>
        <p:spPr>
          <a:ln/>
        </p:spPr>
        <p:txBody>
          <a:bodyPr/>
          <a:lstStyle>
            <a:lvl1pPr>
              <a:defRPr/>
            </a:lvl1pPr>
          </a:lstStyle>
          <a:p>
            <a:fld id="{23DED7F1-6D48-4378-BD1A-90E56140E236}" type="slidenum">
              <a:rPr lang="en-US" altLang="en-US"/>
              <a:pPr/>
              <a:t>‹#›</a:t>
            </a:fld>
            <a:endParaRPr lang="en-US" altLang="en-US"/>
          </a:p>
        </p:txBody>
      </p:sp>
    </p:spTree>
    <p:extLst>
      <p:ext uri="{BB962C8B-B14F-4D97-AF65-F5344CB8AC3E}">
        <p14:creationId xmlns:p14="http://schemas.microsoft.com/office/powerpoint/2010/main" val="1708185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30B99D5E-87A4-4008-9918-3EC27871B6C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D22DF16F-622A-4D76-8B24-81259B0B8FB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38D697F-9078-4B08-8DF8-2B3C78942E3B}"/>
              </a:ext>
            </a:extLst>
          </p:cNvPr>
          <p:cNvSpPr>
            <a:spLocks noGrp="1" noChangeArrowheads="1"/>
          </p:cNvSpPr>
          <p:nvPr>
            <p:ph type="sldNum" sz="quarter" idx="12"/>
          </p:nvPr>
        </p:nvSpPr>
        <p:spPr>
          <a:ln/>
        </p:spPr>
        <p:txBody>
          <a:bodyPr/>
          <a:lstStyle>
            <a:lvl1pPr>
              <a:defRPr/>
            </a:lvl1pPr>
          </a:lstStyle>
          <a:p>
            <a:fld id="{CC4EDA01-F8BE-4A72-B73E-3B8E65107BE8}" type="slidenum">
              <a:rPr lang="en-US" altLang="en-US"/>
              <a:pPr/>
              <a:t>‹#›</a:t>
            </a:fld>
            <a:endParaRPr lang="en-US" altLang="en-US"/>
          </a:p>
        </p:txBody>
      </p:sp>
    </p:spTree>
    <p:extLst>
      <p:ext uri="{BB962C8B-B14F-4D97-AF65-F5344CB8AC3E}">
        <p14:creationId xmlns:p14="http://schemas.microsoft.com/office/powerpoint/2010/main" val="646229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DAE54A0D-DE3C-42BD-BF04-E12713EB1410}"/>
              </a:ext>
            </a:extLst>
          </p:cNvPr>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5393054B-E350-4538-8133-8044416DA323}"/>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BC6386B5-9DBD-4193-B037-91B48067048A}"/>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a:extLst>
              <a:ext uri="{FF2B5EF4-FFF2-40B4-BE49-F238E27FC236}">
                <a16:creationId xmlns:a16="http://schemas.microsoft.com/office/drawing/2014/main" id="{7E9CF45C-60CE-48E5-A2F4-772638106ADF}"/>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a:extLst>
              <a:ext uri="{FF2B5EF4-FFF2-40B4-BE49-F238E27FC236}">
                <a16:creationId xmlns:a16="http://schemas.microsoft.com/office/drawing/2014/main" id="{89AC471D-9523-4D0D-A60C-F53B7DFA9328}"/>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6A1870D3-635B-4AA4-B6C5-15ADFAD3682F}"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76A79B74-4AB9-49F8-8455-7227DC9267F7}"/>
              </a:ext>
            </a:extLst>
          </p:cNvPr>
          <p:cNvSpPr>
            <a:spLocks noGrp="1" noChangeArrowheads="1"/>
          </p:cNvSpPr>
          <p:nvPr>
            <p:ph type="ctrTitle"/>
          </p:nvPr>
        </p:nvSpPr>
        <p:spPr>
          <a:xfrm>
            <a:off x="685800" y="2286000"/>
            <a:ext cx="7772400" cy="1143000"/>
          </a:xfrm>
        </p:spPr>
        <p:txBody>
          <a:bodyPr/>
          <a:lstStyle/>
          <a:p>
            <a:pPr eaLnBrk="1" hangingPunct="1"/>
            <a:r>
              <a:rPr lang="en-US" altLang="en-US"/>
              <a:t>Scientific Method</a:t>
            </a:r>
          </a:p>
        </p:txBody>
      </p:sp>
      <p:sp>
        <p:nvSpPr>
          <p:cNvPr id="2051" name="Rectangle 3">
            <a:extLst>
              <a:ext uri="{FF2B5EF4-FFF2-40B4-BE49-F238E27FC236}">
                <a16:creationId xmlns:a16="http://schemas.microsoft.com/office/drawing/2014/main" id="{75395B51-1717-4D88-B833-D2C74E684CD6}"/>
              </a:ext>
            </a:extLst>
          </p:cNvPr>
          <p:cNvSpPr>
            <a:spLocks noGrp="1" noChangeArrowheads="1"/>
          </p:cNvSpPr>
          <p:nvPr>
            <p:ph type="subTitle" idx="1"/>
          </p:nvPr>
        </p:nvSpPr>
        <p:spPr/>
        <p:txBody>
          <a:bodyPr/>
          <a:lstStyle/>
          <a:p>
            <a:pPr eaLnBrk="1" hangingPunct="1"/>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7245743-0306-4653-A79E-1030E9CEA60E}"/>
              </a:ext>
            </a:extLst>
          </p:cNvPr>
          <p:cNvSpPr>
            <a:spLocks noGrp="1" noChangeArrowheads="1"/>
          </p:cNvSpPr>
          <p:nvPr>
            <p:ph type="title"/>
          </p:nvPr>
        </p:nvSpPr>
        <p:spPr/>
        <p:txBody>
          <a:bodyPr/>
          <a:lstStyle/>
          <a:p>
            <a:pPr eaLnBrk="1" hangingPunct="1"/>
            <a:r>
              <a:rPr lang="en-US" altLang="en-US"/>
              <a:t>Introduction</a:t>
            </a:r>
          </a:p>
        </p:txBody>
      </p:sp>
      <p:sp>
        <p:nvSpPr>
          <p:cNvPr id="3075" name="Rectangle 3">
            <a:extLst>
              <a:ext uri="{FF2B5EF4-FFF2-40B4-BE49-F238E27FC236}">
                <a16:creationId xmlns:a16="http://schemas.microsoft.com/office/drawing/2014/main" id="{53788EC6-E9F5-4B7D-9B0F-E0E4B04264BF}"/>
              </a:ext>
            </a:extLst>
          </p:cNvPr>
          <p:cNvSpPr>
            <a:spLocks noGrp="1" noChangeArrowheads="1"/>
          </p:cNvSpPr>
          <p:nvPr>
            <p:ph type="body" idx="1"/>
          </p:nvPr>
        </p:nvSpPr>
        <p:spPr/>
        <p:txBody>
          <a:bodyPr/>
          <a:lstStyle/>
          <a:p>
            <a:pPr eaLnBrk="1" hangingPunct="1"/>
            <a:r>
              <a:rPr lang="en-US" altLang="en-US" sz="2800"/>
              <a:t>This method is used by college students, scientists and school students beginning about 4</a:t>
            </a:r>
            <a:r>
              <a:rPr lang="en-US" altLang="en-US" sz="2800" baseline="30000"/>
              <a:t>th</a:t>
            </a:r>
            <a:r>
              <a:rPr lang="en-US" altLang="en-US" sz="2800"/>
              <a:t> grade.  It is an important part of the PA Science PSSA testing.</a:t>
            </a:r>
          </a:p>
          <a:p>
            <a:pPr eaLnBrk="1" hangingPunct="1"/>
            <a:r>
              <a:rPr lang="en-US" altLang="en-US" sz="2800"/>
              <a:t>For elementary students, inquiry, which is a more informal type of science learning based on the children’s own framework should be used in the earlier grades.  Just gradually introduce some of the terms such as hypothesis or experiment.</a:t>
            </a:r>
          </a:p>
          <a:p>
            <a:pPr eaLnBrk="1" hangingPunct="1">
              <a:buFontTx/>
              <a:buNone/>
            </a:pPr>
            <a:endParaRPr lang="en-US" altLang="en-US" sz="2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68A4A5A6-E907-44BC-9E3D-91E304774A64}"/>
              </a:ext>
            </a:extLst>
          </p:cNvPr>
          <p:cNvSpPr>
            <a:spLocks noGrp="1" noChangeArrowheads="1"/>
          </p:cNvSpPr>
          <p:nvPr>
            <p:ph type="title"/>
          </p:nvPr>
        </p:nvSpPr>
        <p:spPr/>
        <p:txBody>
          <a:bodyPr/>
          <a:lstStyle/>
          <a:p>
            <a:pPr eaLnBrk="1" hangingPunct="1"/>
            <a:r>
              <a:rPr lang="en-US" altLang="en-US"/>
              <a:t>Steps of Scientific Method</a:t>
            </a:r>
          </a:p>
        </p:txBody>
      </p:sp>
      <p:sp>
        <p:nvSpPr>
          <p:cNvPr id="4099" name="Rectangle 3">
            <a:extLst>
              <a:ext uri="{FF2B5EF4-FFF2-40B4-BE49-F238E27FC236}">
                <a16:creationId xmlns:a16="http://schemas.microsoft.com/office/drawing/2014/main" id="{B29C9302-B97B-4653-A49F-6BC1BCDE754A}"/>
              </a:ext>
            </a:extLst>
          </p:cNvPr>
          <p:cNvSpPr>
            <a:spLocks noGrp="1" noChangeArrowheads="1"/>
          </p:cNvSpPr>
          <p:nvPr>
            <p:ph type="body" sz="half" idx="1"/>
          </p:nvPr>
        </p:nvSpPr>
        <p:spPr/>
        <p:txBody>
          <a:bodyPr/>
          <a:lstStyle/>
          <a:p>
            <a:pPr marL="533400" indent="-533400" eaLnBrk="1" hangingPunct="1">
              <a:lnSpc>
                <a:spcPct val="90000"/>
              </a:lnSpc>
              <a:buFontTx/>
              <a:buAutoNum type="arabicPeriod"/>
            </a:pPr>
            <a:r>
              <a:rPr lang="en-US" altLang="en-US" sz="2400" b="1"/>
              <a:t>Define the problem</a:t>
            </a:r>
            <a:r>
              <a:rPr lang="en-US" altLang="en-US" sz="2000"/>
              <a:t>.”What causes mums to bloom in the fall</a:t>
            </a:r>
            <a:r>
              <a:rPr lang="en-US" altLang="en-US" sz="1600"/>
              <a:t>?”</a:t>
            </a:r>
          </a:p>
          <a:p>
            <a:pPr marL="533400" indent="-533400" eaLnBrk="1" hangingPunct="1">
              <a:lnSpc>
                <a:spcPct val="90000"/>
              </a:lnSpc>
              <a:buFontTx/>
              <a:buAutoNum type="arabicPeriod"/>
            </a:pPr>
            <a:r>
              <a:rPr lang="en-US" altLang="en-US" sz="2400" b="1"/>
              <a:t>Collect information (Perform research).</a:t>
            </a:r>
          </a:p>
          <a:p>
            <a:pPr marL="533400" indent="-533400" eaLnBrk="1" hangingPunct="1">
              <a:lnSpc>
                <a:spcPct val="90000"/>
              </a:lnSpc>
              <a:buFontTx/>
              <a:buNone/>
            </a:pPr>
            <a:r>
              <a:rPr lang="en-US" altLang="en-US" sz="2400" b="1"/>
              <a:t>       </a:t>
            </a:r>
            <a:r>
              <a:rPr lang="en-US" altLang="en-US" sz="2000"/>
              <a:t>Use the Internet, textbook, reference books, etc. to study mums.</a:t>
            </a:r>
          </a:p>
          <a:p>
            <a:pPr marL="533400" indent="-533400" eaLnBrk="1" hangingPunct="1">
              <a:lnSpc>
                <a:spcPct val="90000"/>
              </a:lnSpc>
              <a:buFontTx/>
              <a:buAutoNum type="arabicPeriod"/>
            </a:pPr>
            <a:r>
              <a:rPr lang="en-US" altLang="en-US" sz="2400" b="1"/>
              <a:t>State a hypothesis (“educated guess).” </a:t>
            </a:r>
            <a:r>
              <a:rPr lang="en-US" altLang="en-US" sz="2000" b="1"/>
              <a:t>“Mums bloom in the fall because the temperature is cooler.”</a:t>
            </a:r>
          </a:p>
        </p:txBody>
      </p:sp>
      <p:sp>
        <p:nvSpPr>
          <p:cNvPr id="4100" name="Rectangle 4">
            <a:extLst>
              <a:ext uri="{FF2B5EF4-FFF2-40B4-BE49-F238E27FC236}">
                <a16:creationId xmlns:a16="http://schemas.microsoft.com/office/drawing/2014/main" id="{AA24C53F-96DF-4CAE-AC23-86F436BB202F}"/>
              </a:ext>
            </a:extLst>
          </p:cNvPr>
          <p:cNvSpPr>
            <a:spLocks noGrp="1" noChangeArrowheads="1"/>
          </p:cNvSpPr>
          <p:nvPr>
            <p:ph type="body" sz="half" idx="2"/>
          </p:nvPr>
        </p:nvSpPr>
        <p:spPr/>
        <p:txBody>
          <a:bodyPr/>
          <a:lstStyle/>
          <a:p>
            <a:pPr marL="533400" indent="-533400" eaLnBrk="1" hangingPunct="1">
              <a:lnSpc>
                <a:spcPct val="90000"/>
              </a:lnSpc>
              <a:buFontTx/>
              <a:buNone/>
            </a:pPr>
            <a:r>
              <a:rPr lang="en-US" altLang="en-US" sz="2000" b="1"/>
              <a:t>4. Conduct an experiment</a:t>
            </a:r>
            <a:r>
              <a:rPr lang="en-US" altLang="en-US" sz="2400"/>
              <a:t>.</a:t>
            </a:r>
          </a:p>
          <a:p>
            <a:pPr marL="533400" indent="-533400" eaLnBrk="1" hangingPunct="1">
              <a:lnSpc>
                <a:spcPct val="90000"/>
              </a:lnSpc>
              <a:buFontTx/>
              <a:buNone/>
            </a:pPr>
            <a:r>
              <a:rPr lang="en-US" altLang="en-US" sz="1800"/>
              <a:t>        Have 2 groups of plants- one at room temp. (70 F) (control group), the other at 55 F (experimental group). All other factors are the same. </a:t>
            </a:r>
          </a:p>
          <a:p>
            <a:pPr marL="533400" indent="-533400" eaLnBrk="1" hangingPunct="1">
              <a:lnSpc>
                <a:spcPct val="90000"/>
              </a:lnSpc>
              <a:buFontTx/>
              <a:buNone/>
            </a:pPr>
            <a:r>
              <a:rPr lang="en-US" altLang="en-US" sz="2000" b="1"/>
              <a:t>5. Observe and record data.</a:t>
            </a:r>
          </a:p>
          <a:p>
            <a:pPr marL="533400" indent="-533400" eaLnBrk="1" hangingPunct="1">
              <a:lnSpc>
                <a:spcPct val="90000"/>
              </a:lnSpc>
              <a:buFontTx/>
              <a:buNone/>
            </a:pPr>
            <a:r>
              <a:rPr lang="en-US" altLang="en-US" sz="2000" b="1"/>
              <a:t>       </a:t>
            </a:r>
            <a:r>
              <a:rPr lang="en-US" altLang="en-US" sz="1800"/>
              <a:t>Write results a few times a week in a notebook, make a table or graph.</a:t>
            </a:r>
          </a:p>
          <a:p>
            <a:pPr marL="533400" indent="-533400" eaLnBrk="1" hangingPunct="1">
              <a:lnSpc>
                <a:spcPct val="90000"/>
              </a:lnSpc>
              <a:buFontTx/>
              <a:buNone/>
            </a:pPr>
            <a:r>
              <a:rPr lang="en-US" altLang="en-US" sz="1800"/>
              <a:t>6.  </a:t>
            </a:r>
            <a:r>
              <a:rPr lang="en-US" altLang="en-US" sz="2000" b="1"/>
              <a:t>Draw conclusion</a:t>
            </a:r>
            <a:r>
              <a:rPr lang="en-US" altLang="en-US" sz="1800" b="1"/>
              <a:t>. </a:t>
            </a:r>
            <a:r>
              <a:rPr lang="en-US" altLang="en-US" sz="2000"/>
              <a:t>“My hypothesis is incorrect, the temperature does not affect the blooming rate of mums.”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F40060D3-9EF4-47A7-9D4F-F7F64A5DE0B9}"/>
              </a:ext>
            </a:extLst>
          </p:cNvPr>
          <p:cNvSpPr>
            <a:spLocks noGrp="1"/>
          </p:cNvSpPr>
          <p:nvPr>
            <p:ph type="title"/>
          </p:nvPr>
        </p:nvSpPr>
        <p:spPr/>
        <p:txBody>
          <a:bodyPr/>
          <a:lstStyle/>
          <a:p>
            <a:pPr eaLnBrk="1" hangingPunct="1"/>
            <a:r>
              <a:rPr lang="en-US" altLang="en-US" sz="3600"/>
              <a:t>Steps in a Lab Report</a:t>
            </a:r>
            <a:br>
              <a:rPr lang="en-US" altLang="en-US" sz="3600"/>
            </a:br>
            <a:r>
              <a:rPr lang="en-US" altLang="en-US" sz="3600"/>
              <a:t>(5</a:t>
            </a:r>
            <a:r>
              <a:rPr lang="en-US" altLang="en-US" sz="3600" baseline="30000"/>
              <a:t>th</a:t>
            </a:r>
            <a:r>
              <a:rPr lang="en-US" altLang="en-US" sz="3600"/>
              <a:t> Grade through College)</a:t>
            </a:r>
          </a:p>
        </p:txBody>
      </p:sp>
      <p:sp>
        <p:nvSpPr>
          <p:cNvPr id="5123" name="Content Placeholder 2">
            <a:extLst>
              <a:ext uri="{FF2B5EF4-FFF2-40B4-BE49-F238E27FC236}">
                <a16:creationId xmlns:a16="http://schemas.microsoft.com/office/drawing/2014/main" id="{4BF5EC09-B961-417D-BA67-6E2C83358B5E}"/>
              </a:ext>
            </a:extLst>
          </p:cNvPr>
          <p:cNvSpPr>
            <a:spLocks noGrp="1"/>
          </p:cNvSpPr>
          <p:nvPr>
            <p:ph idx="1"/>
          </p:nvPr>
        </p:nvSpPr>
        <p:spPr/>
        <p:txBody>
          <a:bodyPr/>
          <a:lstStyle/>
          <a:p>
            <a:pPr marL="514350" indent="-514350" eaLnBrk="1" hangingPunct="1">
              <a:buFont typeface="Times New Roman" panose="02020603050405020304" pitchFamily="18" charset="0"/>
              <a:buAutoNum type="arabicPeriod"/>
            </a:pPr>
            <a:r>
              <a:rPr lang="en-US" altLang="en-US" u="sng"/>
              <a:t>Title</a:t>
            </a:r>
          </a:p>
          <a:p>
            <a:pPr marL="514350" indent="-514350" eaLnBrk="1" hangingPunct="1">
              <a:buFont typeface="Times New Roman" panose="02020603050405020304" pitchFamily="18" charset="0"/>
              <a:buAutoNum type="arabicPeriod"/>
            </a:pPr>
            <a:r>
              <a:rPr lang="en-US" altLang="en-US" u="sng"/>
              <a:t>Background Infor</a:t>
            </a:r>
            <a:r>
              <a:rPr lang="en-US" altLang="en-US"/>
              <a:t>mation (at least a paragraph from research (handout, etc.).</a:t>
            </a:r>
          </a:p>
          <a:p>
            <a:pPr marL="514350" indent="-514350" eaLnBrk="1" hangingPunct="1">
              <a:buFont typeface="Times New Roman" panose="02020603050405020304" pitchFamily="18" charset="0"/>
              <a:buAutoNum type="arabicPeriod"/>
            </a:pPr>
            <a:r>
              <a:rPr lang="en-US" altLang="en-US" u="sng"/>
              <a:t>Objective</a:t>
            </a:r>
            <a:r>
              <a:rPr lang="en-US" altLang="en-US"/>
              <a:t> (purpose)</a:t>
            </a:r>
          </a:p>
          <a:p>
            <a:pPr marL="514350" indent="-514350" eaLnBrk="1" hangingPunct="1">
              <a:buFont typeface="Times New Roman" panose="02020603050405020304" pitchFamily="18" charset="0"/>
              <a:buAutoNum type="arabicPeriod"/>
            </a:pPr>
            <a:r>
              <a:rPr lang="en-US" altLang="en-US" u="sng"/>
              <a:t>Hypothesis </a:t>
            </a:r>
            <a:r>
              <a:rPr lang="en-US" altLang="en-US"/>
              <a:t>(What is expected result)?</a:t>
            </a:r>
          </a:p>
          <a:p>
            <a:pPr marL="514350" indent="-514350" eaLnBrk="1" hangingPunct="1">
              <a:buFontTx/>
              <a:buNone/>
            </a:pPr>
            <a:r>
              <a:rPr lang="en-US" altLang="en-US"/>
              <a:t>    Can be if/then format and should be a specific, observable phenomenon.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D47D8BEF-64D8-4416-9693-274ECCBE937E}"/>
              </a:ext>
            </a:extLst>
          </p:cNvPr>
          <p:cNvSpPr>
            <a:spLocks noGrp="1"/>
          </p:cNvSpPr>
          <p:nvPr>
            <p:ph type="title"/>
          </p:nvPr>
        </p:nvSpPr>
        <p:spPr/>
        <p:txBody>
          <a:bodyPr/>
          <a:lstStyle/>
          <a:p>
            <a:pPr eaLnBrk="1" hangingPunct="1"/>
            <a:r>
              <a:rPr lang="en-US" altLang="en-US"/>
              <a:t>Lab Report Format (cont.)</a:t>
            </a:r>
          </a:p>
        </p:txBody>
      </p:sp>
      <p:sp>
        <p:nvSpPr>
          <p:cNvPr id="6147" name="Content Placeholder 2">
            <a:extLst>
              <a:ext uri="{FF2B5EF4-FFF2-40B4-BE49-F238E27FC236}">
                <a16:creationId xmlns:a16="http://schemas.microsoft.com/office/drawing/2014/main" id="{F47A353B-65A3-466B-BE1C-75A477FEE417}"/>
              </a:ext>
            </a:extLst>
          </p:cNvPr>
          <p:cNvSpPr>
            <a:spLocks noGrp="1"/>
          </p:cNvSpPr>
          <p:nvPr>
            <p:ph idx="1"/>
          </p:nvPr>
        </p:nvSpPr>
        <p:spPr/>
        <p:txBody>
          <a:bodyPr/>
          <a:lstStyle/>
          <a:p>
            <a:pPr marL="514350" indent="-514350" eaLnBrk="1" hangingPunct="1">
              <a:buFontTx/>
              <a:buNone/>
            </a:pPr>
            <a:r>
              <a:rPr lang="en-US" altLang="en-US" sz="3600"/>
              <a:t>5. </a:t>
            </a:r>
            <a:r>
              <a:rPr lang="en-US" altLang="en-US" sz="4000" u="sng"/>
              <a:t>Procedure </a:t>
            </a:r>
            <a:r>
              <a:rPr lang="en-US" altLang="en-US" sz="4000"/>
              <a:t>(Brief summary, can refer to page or handout). In college detailed steps might be required. </a:t>
            </a:r>
          </a:p>
          <a:p>
            <a:pPr marL="514350" indent="-514350" eaLnBrk="1" hangingPunct="1">
              <a:buFontTx/>
              <a:buNone/>
            </a:pPr>
            <a:r>
              <a:rPr lang="en-US" altLang="en-US" sz="4000"/>
              <a:t>6. </a:t>
            </a:r>
            <a:r>
              <a:rPr lang="en-US" altLang="en-US" sz="4000" u="sng"/>
              <a:t>Data</a:t>
            </a:r>
            <a:r>
              <a:rPr lang="en-US" altLang="en-US" sz="4000"/>
              <a:t> (Results, observations, should be numerical table form if possible, may use words). </a:t>
            </a:r>
          </a:p>
          <a:p>
            <a:pPr marL="514350" indent="-514350" eaLnBrk="1" hangingPunct="1">
              <a:buFontTx/>
              <a:buNone/>
            </a:pPr>
            <a:endParaRPr lang="en-US" altLang="en-US" sz="36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83F31004-E778-4A21-9091-030A7AAF5C30}"/>
              </a:ext>
            </a:extLst>
          </p:cNvPr>
          <p:cNvSpPr>
            <a:spLocks noGrp="1"/>
          </p:cNvSpPr>
          <p:nvPr>
            <p:ph type="title"/>
          </p:nvPr>
        </p:nvSpPr>
        <p:spPr/>
        <p:txBody>
          <a:bodyPr/>
          <a:lstStyle/>
          <a:p>
            <a:pPr eaLnBrk="1" hangingPunct="1"/>
            <a:r>
              <a:rPr lang="en-US" altLang="en-US"/>
              <a:t>Lab Report Format (cont)</a:t>
            </a:r>
          </a:p>
        </p:txBody>
      </p:sp>
      <p:sp>
        <p:nvSpPr>
          <p:cNvPr id="7171" name="Content Placeholder 2">
            <a:extLst>
              <a:ext uri="{FF2B5EF4-FFF2-40B4-BE49-F238E27FC236}">
                <a16:creationId xmlns:a16="http://schemas.microsoft.com/office/drawing/2014/main" id="{90D78D34-A405-4D6B-9D0F-07443CF8ABB8}"/>
              </a:ext>
            </a:extLst>
          </p:cNvPr>
          <p:cNvSpPr>
            <a:spLocks noGrp="1"/>
          </p:cNvSpPr>
          <p:nvPr>
            <p:ph idx="1"/>
          </p:nvPr>
        </p:nvSpPr>
        <p:spPr/>
        <p:txBody>
          <a:bodyPr/>
          <a:lstStyle/>
          <a:p>
            <a:pPr marL="514350" indent="-514350" eaLnBrk="1" hangingPunct="1">
              <a:buFontTx/>
              <a:buNone/>
            </a:pPr>
            <a:r>
              <a:rPr lang="en-US" altLang="en-US"/>
              <a:t>7</a:t>
            </a:r>
            <a:r>
              <a:rPr lang="en-US" altLang="en-US" sz="3600"/>
              <a:t>.  </a:t>
            </a:r>
            <a:r>
              <a:rPr lang="en-US" altLang="en-US" sz="3600" u="sng"/>
              <a:t>Discussion</a:t>
            </a:r>
            <a:r>
              <a:rPr lang="en-US" altLang="en-US" sz="3600"/>
              <a:t> (At least a paragraph explaining experimental results, possible errors, areas for future research, etc.) </a:t>
            </a:r>
          </a:p>
          <a:p>
            <a:pPr marL="514350" indent="-514350" eaLnBrk="1" hangingPunct="1">
              <a:buFontTx/>
              <a:buNone/>
            </a:pPr>
            <a:r>
              <a:rPr lang="en-US" altLang="en-US" sz="3600"/>
              <a:t>8.</a:t>
            </a:r>
            <a:r>
              <a:rPr lang="en-US" altLang="en-US" sz="3600" u="sng"/>
              <a:t> References</a:t>
            </a:r>
            <a:r>
              <a:rPr lang="en-US" altLang="en-US" sz="3600"/>
              <a:t> (List source) Science uses CSE format (Council of Science Editors). </a:t>
            </a:r>
          </a:p>
        </p:txBody>
      </p:sp>
    </p:spTree>
  </p:cSld>
  <p:clrMapOvr>
    <a:masterClrMapping/>
  </p:clrMapOvr>
</p:sld>
</file>

<file path=ppt/theme/theme1.xml><?xml version="1.0" encoding="utf-8"?>
<a:theme xmlns:a="http://schemas.openxmlformats.org/drawingml/2006/main" name="Default Design">
  <a:themeElements>
    <a:clrScheme name="">
      <a:dk1>
        <a:srgbClr val="000000"/>
      </a:dk1>
      <a:lt1>
        <a:srgbClr val="99FF66"/>
      </a:lt1>
      <a:dk2>
        <a:srgbClr val="000000"/>
      </a:dk2>
      <a:lt2>
        <a:srgbClr val="808080"/>
      </a:lt2>
      <a:accent1>
        <a:srgbClr val="00CC99"/>
      </a:accent1>
      <a:accent2>
        <a:srgbClr val="3333CC"/>
      </a:accent2>
      <a:accent3>
        <a:srgbClr val="CAFFB8"/>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29</TotalTime>
  <Words>367</Words>
  <Application>Microsoft Office PowerPoint</Application>
  <PresentationFormat>On-screen Show (4:3)</PresentationFormat>
  <Paragraphs>26</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Times New Roman</vt:lpstr>
      <vt:lpstr>Arial</vt:lpstr>
      <vt:lpstr>Calibri</vt:lpstr>
      <vt:lpstr>Default Design</vt:lpstr>
      <vt:lpstr>Scientific Method</vt:lpstr>
      <vt:lpstr>Introduction</vt:lpstr>
      <vt:lpstr>Steps of Scientific Method</vt:lpstr>
      <vt:lpstr>Steps in a Lab Report (5th Grade through College)</vt:lpstr>
      <vt:lpstr>Lab Report Format (cont.)</vt:lpstr>
      <vt:lpstr>Lab Report Format (cont)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Scientific Method</dc:title>
  <dc:creator>Karen Baranoski</dc:creator>
  <cp:lastModifiedBy>Karen</cp:lastModifiedBy>
  <cp:revision>5</cp:revision>
  <dcterms:created xsi:type="dcterms:W3CDTF">2009-09-02T15:36:02Z</dcterms:created>
  <dcterms:modified xsi:type="dcterms:W3CDTF">2020-04-14T16:07:31Z</dcterms:modified>
</cp:coreProperties>
</file>