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handoutMasterIdLst>
    <p:handoutMasterId r:id="rId10"/>
  </p:handoutMasterIdLst>
  <p:sldIdLst>
    <p:sldId id="256" r:id="rId2"/>
    <p:sldId id="257" r:id="rId3"/>
    <p:sldId id="260" r:id="rId4"/>
    <p:sldId id="263" r:id="rId5"/>
    <p:sldId id="261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>
            <a:extLst>
              <a:ext uri="{FF2B5EF4-FFF2-40B4-BE49-F238E27FC236}">
                <a16:creationId xmlns:a16="http://schemas.microsoft.com/office/drawing/2014/main" id="{05754DA3-D442-4D99-89CD-4700470022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>
            <a:extLst>
              <a:ext uri="{FF2B5EF4-FFF2-40B4-BE49-F238E27FC236}">
                <a16:creationId xmlns:a16="http://schemas.microsoft.com/office/drawing/2014/main" id="{AE2AE15C-498C-44B4-A9E1-A90EC6ECFE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CFD4FFDC-D06A-4E72-981A-6F1B067B698C}" type="datetime1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31748" name="Rectangle 1028">
            <a:extLst>
              <a:ext uri="{FF2B5EF4-FFF2-40B4-BE49-F238E27FC236}">
                <a16:creationId xmlns:a16="http://schemas.microsoft.com/office/drawing/2014/main" id="{0DD94D4B-B95C-4BA2-A572-A52379B6F33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1029">
            <a:extLst>
              <a:ext uri="{FF2B5EF4-FFF2-40B4-BE49-F238E27FC236}">
                <a16:creationId xmlns:a16="http://schemas.microsoft.com/office/drawing/2014/main" id="{49CE7761-1969-4463-95F7-33DCBBDBBE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F494FB-6DF5-448A-AF19-E46B983AAB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6553200" cy="990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048000"/>
            <a:ext cx="6553200" cy="1219200"/>
          </a:xfrm>
        </p:spPr>
        <p:txBody>
          <a:bodyPr anchor="ctr"/>
          <a:lstStyle>
            <a:lvl1pPr marL="0" indent="0">
              <a:buFont typeface="Wingdings" pitchFamily="-107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AD2D4F-3057-4A39-9CB3-1F4D26862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838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FAF726-9372-410B-B9BA-6822A748A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69E18A-A177-4886-892E-0F87A953E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EEB76C-58FC-47A7-BA6E-15B93047D9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68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5F8BA-01C9-4F38-8E28-23C4AFAE1D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4E7959-55B6-4FEB-9313-B9720EA95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B283F-B3F5-4F05-9F6D-94E6309E53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70EF4-A61E-40D2-863A-CA746BBC56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44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381000"/>
            <a:ext cx="18859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81000"/>
            <a:ext cx="55054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225940-740A-4E78-A9D1-A29BDD721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67A36C-AC40-46FA-934B-5F3ADCF494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F71568-2028-471E-8561-D02C0C402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E90B-250D-48A8-B466-B65CCE856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37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141652-8428-4ED5-B40D-36A43BBC2C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3DF245-0C61-4E93-83DC-561B4FC97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408642-8245-4153-9E0D-8496FF7D5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A1DA8-FCC1-4167-922E-0F0C6320C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22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8A5FC1-419D-4842-A6F8-D44DA4F64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608E5D-3CEA-46C7-AB70-56A43F75E2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3E7BE-5F6A-43FF-8A5B-45D625E83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57F4E-7954-49D6-9AE3-5382FC4820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15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3695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3695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946CB-5DAC-4B2B-92A4-BA293AF8B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A30B9-17C1-41F2-8CA2-9074F76EE8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A81C58-27D9-4DA3-8AD7-AFAC256B34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234B87-AA4D-4713-A49F-463BC81B7A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04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EB4381-0001-4EE3-B063-F52A59111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75BAD7-06A6-4DC7-B17A-4827F99E1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6087F7B-7E4C-4500-A9ED-47192CDC9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E2C0-E82E-42D0-B82A-8DCE2BAD5C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96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59C64E-D369-4CB3-B67A-8D81D866EC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7BB401-D105-4A35-B73D-E5BB9D17B4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23DEBF-4583-409C-94CA-25F2CE166F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40278-04DE-4357-9DD2-EA8E5C3AF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35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9FDF07-5AEA-4247-A214-E4D13C18C2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F7E45C9-8C5A-46D5-A4D6-724B834C3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B1040DA-2E77-496E-92FF-BCFECDE26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FF081-A9CD-4B74-B617-B334E1657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40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C4C0E7-FF30-4829-AC31-FB99858BD8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1D45C-C054-498B-844A-D4EC2964C8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CAB87-A8F4-4104-ACDA-B4BBCDD59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F6BC4-0B3C-4B78-AC55-F868C86520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15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205139-C04A-4F6E-B466-054AFBDD18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442AA-6258-4DAE-AAB7-2BE1B6BC0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2940EA-A63C-438E-8FD3-070A20F89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6C53D-1638-4891-95D1-5EEFEF92D2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28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7B336C-723B-4ECC-AA72-5A4E1F32ED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810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7214EB-0A2A-413C-BFEE-1D8E9DC0F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71600"/>
            <a:ext cx="754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30CFAA61-3C46-4B46-A120-77EE86051B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ACB5E7B8-DD7B-4F98-A2CC-8EDA4214E1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CDB68E91-C38C-4227-B29B-6DAE03A6E8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14789-A61F-400B-8412-A1710D3BF0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pitchFamily="-107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  <a:ea typeface="ＭＳ Ｐゴシック" pitchFamily="-107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  <a:ea typeface="ＭＳ Ｐゴシック" pitchFamily="-107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  <a:ea typeface="ＭＳ Ｐゴシック" pitchFamily="-107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  <a:ea typeface="ＭＳ Ｐゴシック" pitchFamily="-107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-107" charset="2"/>
        <a:buChar char="l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-107" charset="2"/>
        <a:buChar char="l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-107" charset="2"/>
        <a:buChar char="l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-107" charset="2"/>
        <a:buChar char="l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55F9D4F-6A81-4AA0-AB26-796419D2FA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65532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Steps to a Successful Science Fair Project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5EF7D3F-21D0-4CB8-BFD9-868202499A7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352800"/>
            <a:ext cx="6553200" cy="1219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Ms. Holodick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Modifications made for Memorial Elementary School</a:t>
            </a:r>
          </a:p>
        </p:txBody>
      </p:sp>
      <p:pic>
        <p:nvPicPr>
          <p:cNvPr id="3076" name="Picture 4" descr="Picture of lab equipment">
            <a:extLst>
              <a:ext uri="{FF2B5EF4-FFF2-40B4-BE49-F238E27FC236}">
                <a16:creationId xmlns:a16="http://schemas.microsoft.com/office/drawing/2014/main" id="{AC886898-6EDB-45DE-9B4F-F7202BE29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257800"/>
            <a:ext cx="23622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Picture of a plant">
            <a:extLst>
              <a:ext uri="{FF2B5EF4-FFF2-40B4-BE49-F238E27FC236}">
                <a16:creationId xmlns:a16="http://schemas.microsoft.com/office/drawing/2014/main" id="{99833FDF-4F7C-4BB7-A68C-D88E54001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57200"/>
            <a:ext cx="1397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D413D5C-588A-41E4-926F-4FA7B8305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54102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Steps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56E43F6-E0A2-43AC-86DA-801454D20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696200" cy="4800600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Choose a topic.  (TITLE)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Ask questions.  (PURPOSE)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Research your topic.  (BACKGROUND)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Write a Research Report. (PAPER)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Form a hypothesis.  (HYPOTHESIS)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Test the hypothesis by performing an experiment. (MATERIALS/ PROCEDURE)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Record results/data.  (RESULTS)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Write a conclusion.  (CONCLUSION)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Construct tri-fold or poster board. (PRESENTATION)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Practice the presentation. (ORAL REPORT</a:t>
            </a:r>
            <a:r>
              <a:rPr lang="en-US" altLang="en-US" sz="2800"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B4F3A3-EC3A-46EF-BD5A-EF861A093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Ask a question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F3C897E-FC25-4ABA-AA3D-992EC7C16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 science experiment is when something is tested.  Begin by asking a question of something you have always wondered. </a:t>
            </a:r>
          </a:p>
          <a:p>
            <a:pPr>
              <a:lnSpc>
                <a:spcPct val="80000"/>
              </a:lnSpc>
            </a:pPr>
            <a:r>
              <a:rPr lang="en-US" altLang="en-US" i="1">
                <a:ea typeface="ＭＳ Ｐゴシック" panose="020B0600070205080204" pitchFamily="34" charset="-128"/>
              </a:rPr>
              <a:t>Example: Will plants grow better with salt water or bottled water?</a:t>
            </a:r>
          </a:p>
          <a:p>
            <a:pPr>
              <a:lnSpc>
                <a:spcPct val="8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Then do research on how to test your question to get results.</a:t>
            </a:r>
          </a:p>
          <a:p>
            <a:pPr>
              <a:lnSpc>
                <a:spcPct val="8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 science experiment is not building a model!  Something must be tested!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5AE7C15-71F7-4EB8-83CA-CC79D6CAF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Make a hypothesis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088AE44-B0C7-4976-986E-90D15A46B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Make an educated guess about what you think the results will be.</a:t>
            </a:r>
          </a:p>
          <a:p>
            <a:r>
              <a:rPr lang="en-US" altLang="en-US" i="1">
                <a:ea typeface="ＭＳ Ｐゴシック" panose="020B0600070205080204" pitchFamily="34" charset="-128"/>
              </a:rPr>
              <a:t>Example: If salt water is given to a plant, the plant will grow faster than a plant given bottled water.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4B7F7FC-89C4-449C-A5C6-5FFEEE18E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Design your experiment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52BE5F9-FEA3-411E-A167-F093F366F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Your experiment should have a control group and an experimental group. Try to have at least a few samples for each group.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 control group is what you expect to happen.</a:t>
            </a:r>
          </a:p>
          <a:p>
            <a:r>
              <a:rPr lang="en-US" altLang="en-US" sz="2800" i="1">
                <a:ea typeface="ＭＳ Ｐゴシック" panose="020B0600070205080204" pitchFamily="34" charset="-128"/>
              </a:rPr>
              <a:t>Example: A few plants growing with bottled  water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 experimental group is what you are testing: </a:t>
            </a:r>
          </a:p>
          <a:p>
            <a:r>
              <a:rPr lang="en-US" altLang="en-US" sz="2800" i="1">
                <a:ea typeface="ＭＳ Ｐゴシック" panose="020B0600070205080204" pitchFamily="34" charset="-128"/>
              </a:rPr>
              <a:t>Example: A few plants growing with salt water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C811DAE-1DE2-46A0-A602-F086CFEFCC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Present your results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D67C99C-3AAE-441D-9098-23A786C69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Depending on your topic, your results could be in metric measurements or words; use a chart and/or graph if possible. Daily or 2-3 times weekly observations should be recorded. If applicable, calculate final averages of results for each group-experimental and control.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Show your results as clearly as possible.  A drawing may help clarify what you have done.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In your conclusion tell if you accepted or rejected your hypothesis.</a:t>
            </a:r>
          </a:p>
          <a:p>
            <a:r>
              <a:rPr lang="en-US" altLang="en-US" sz="2400" i="1">
                <a:ea typeface="ＭＳ Ｐゴシック" panose="020B0600070205080204" pitchFamily="34" charset="-128"/>
              </a:rPr>
              <a:t>Example of Conclusion: My hypothesis that the plant will grow faster with salt water is rejected.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098">
            <a:extLst>
              <a:ext uri="{FF2B5EF4-FFF2-40B4-BE49-F238E27FC236}">
                <a16:creationId xmlns:a16="http://schemas.microsoft.com/office/drawing/2014/main" id="{2A83A83C-3B42-47B0-9E33-F8683E7DF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Steps in writing Research Report (Suggested by Mr. Ashton &amp; Mrs. Baranoski)</a:t>
            </a:r>
          </a:p>
        </p:txBody>
      </p:sp>
      <p:sp>
        <p:nvSpPr>
          <p:cNvPr id="9219" name="Rectangle 4099">
            <a:extLst>
              <a:ext uri="{FF2B5EF4-FFF2-40B4-BE49-F238E27FC236}">
                <a16:creationId xmlns:a16="http://schemas.microsoft.com/office/drawing/2014/main" id="{9F8CA8C9-C9C6-431B-9DE8-1034CCDA3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A judging rubric with descriptions will be included in your packet.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marL="609600" indent="-609600"/>
            <a:r>
              <a:rPr lang="en-US" altLang="en-US" sz="2800">
                <a:ea typeface="ＭＳ Ｐゴシック" panose="020B0600070205080204" pitchFamily="34" charset="-128"/>
              </a:rPr>
              <a:t>Project Title/ Your Name</a:t>
            </a:r>
          </a:p>
          <a:p>
            <a:pPr marL="609600" indent="-609600"/>
            <a:r>
              <a:rPr lang="en-US" altLang="en-US" sz="2800">
                <a:ea typeface="ＭＳ Ｐゴシック" panose="020B0600070205080204" pitchFamily="34" charset="-128"/>
              </a:rPr>
              <a:t>Introductory paragraph</a:t>
            </a:r>
          </a:p>
          <a:p>
            <a:pPr marL="609600" indent="-609600"/>
            <a:r>
              <a:rPr lang="en-US" altLang="en-US" sz="2800">
                <a:ea typeface="ＭＳ Ｐゴシック" panose="020B0600070205080204" pitchFamily="34" charset="-128"/>
              </a:rPr>
              <a:t>3-5 paragraphs describing information from your research</a:t>
            </a:r>
          </a:p>
          <a:p>
            <a:pPr marL="609600" indent="-609600"/>
            <a:r>
              <a:rPr lang="en-US" altLang="en-US" sz="2800">
                <a:ea typeface="ＭＳ Ｐゴシック" panose="020B0600070205080204" pitchFamily="34" charset="-128"/>
              </a:rPr>
              <a:t>Closing paragraph</a:t>
            </a:r>
          </a:p>
          <a:p>
            <a:pPr marL="609600" indent="-609600"/>
            <a:r>
              <a:rPr lang="en-US" altLang="en-US" sz="2800">
                <a:ea typeface="ＭＳ Ｐゴシック" panose="020B0600070205080204" pitchFamily="34" charset="-128"/>
              </a:rPr>
              <a:t>Works Cited (Source)</a:t>
            </a:r>
          </a:p>
          <a:p>
            <a:pPr marL="609600" indent="-609600"/>
            <a:endParaRPr lang="en-US" altLang="en-US" sz="2800">
              <a:ea typeface="ＭＳ Ｐゴシック" panose="020B0600070205080204" pitchFamily="34" charset="-128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C122880-4BCD-40F5-A612-4D688C1F0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Science Fair Presentation</a:t>
            </a:r>
          </a:p>
        </p:txBody>
      </p:sp>
      <p:grpSp>
        <p:nvGrpSpPr>
          <p:cNvPr id="10243" name="Group 20">
            <a:extLst>
              <a:ext uri="{FF2B5EF4-FFF2-40B4-BE49-F238E27FC236}">
                <a16:creationId xmlns:a16="http://schemas.microsoft.com/office/drawing/2014/main" id="{4D533F31-FE58-403B-AE95-E2756D7A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828800"/>
            <a:ext cx="7162800" cy="4343400"/>
            <a:chOff x="576" y="1200"/>
            <a:chExt cx="4512" cy="2736"/>
          </a:xfrm>
        </p:grpSpPr>
        <p:grpSp>
          <p:nvGrpSpPr>
            <p:cNvPr id="10246" name="Group 8">
              <a:extLst>
                <a:ext uri="{FF2B5EF4-FFF2-40B4-BE49-F238E27FC236}">
                  <a16:creationId xmlns:a16="http://schemas.microsoft.com/office/drawing/2014/main" id="{E652E3F1-6BE0-4BFC-930F-B4BD8A66A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1200"/>
              <a:ext cx="4512" cy="2736"/>
              <a:chOff x="576" y="1200"/>
              <a:chExt cx="4512" cy="2736"/>
            </a:xfrm>
          </p:grpSpPr>
          <p:sp>
            <p:nvSpPr>
              <p:cNvPr id="10254" name="Rectangle 3">
                <a:extLst>
                  <a:ext uri="{FF2B5EF4-FFF2-40B4-BE49-F238E27FC236}">
                    <a16:creationId xmlns:a16="http://schemas.microsoft.com/office/drawing/2014/main" id="{7E1FE1F5-BB03-4222-A4ED-4ECE17DB17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200"/>
                <a:ext cx="1728" cy="20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255" name="AutoShape 5">
                <a:extLst>
                  <a:ext uri="{FF2B5EF4-FFF2-40B4-BE49-F238E27FC236}">
                    <a16:creationId xmlns:a16="http://schemas.microsoft.com/office/drawing/2014/main" id="{DEA1F8BD-BACA-4EF5-AD35-CB35F3583B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024" y="1872"/>
                <a:ext cx="2736" cy="1392"/>
              </a:xfrm>
              <a:prstGeom prst="parallelogram">
                <a:avLst>
                  <a:gd name="adj" fmla="val 491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lIns="0" tIns="0" rIns="0" bIns="0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256" name="AutoShape 7">
                <a:extLst>
                  <a:ext uri="{FF2B5EF4-FFF2-40B4-BE49-F238E27FC236}">
                    <a16:creationId xmlns:a16="http://schemas.microsoft.com/office/drawing/2014/main" id="{C73D57B6-ABD1-40DF-8649-C7DCE4CF7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-96" y="1872"/>
                <a:ext cx="2736" cy="1392"/>
              </a:xfrm>
              <a:prstGeom prst="parallelogram">
                <a:avLst>
                  <a:gd name="adj" fmla="val 491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lIns="0" tIns="0" rIns="0" bIns="0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247" name="Text Box 9">
              <a:extLst>
                <a:ext uri="{FF2B5EF4-FFF2-40B4-BE49-F238E27FC236}">
                  <a16:creationId xmlns:a16="http://schemas.microsoft.com/office/drawing/2014/main" id="{C9574ECC-7B34-4D2F-BC48-2A6A82656D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392"/>
              <a:ext cx="1296" cy="6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</a:rPr>
                <a:t>Materials: </a:t>
              </a:r>
            </a:p>
            <a:p>
              <a:r>
                <a:rPr lang="en-US" altLang="en-US">
                  <a:solidFill>
                    <a:schemeClr val="bg2"/>
                  </a:solidFill>
                </a:rPr>
                <a:t> ---   ---   ---  ---   ---   ---</a:t>
              </a:r>
            </a:p>
          </p:txBody>
        </p:sp>
        <p:sp>
          <p:nvSpPr>
            <p:cNvPr id="10248" name="Text Box 10">
              <a:extLst>
                <a:ext uri="{FF2B5EF4-FFF2-40B4-BE49-F238E27FC236}">
                  <a16:creationId xmlns:a16="http://schemas.microsoft.com/office/drawing/2014/main" id="{79357EFE-75E6-4B05-AEDA-296DEDFE8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256"/>
              <a:ext cx="1296" cy="6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</a:rPr>
                <a:t>Procedure:---------------------------------</a:t>
              </a:r>
            </a:p>
          </p:txBody>
        </p:sp>
        <p:sp>
          <p:nvSpPr>
            <p:cNvPr id="10249" name="Text Box 11">
              <a:extLst>
                <a:ext uri="{FF2B5EF4-FFF2-40B4-BE49-F238E27FC236}">
                  <a16:creationId xmlns:a16="http://schemas.microsoft.com/office/drawing/2014/main" id="{EB99A417-3A55-400F-B700-BE3CA8B18E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776"/>
              <a:ext cx="0" cy="23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0" name="Text Box 12">
              <a:extLst>
                <a:ext uri="{FF2B5EF4-FFF2-40B4-BE49-F238E27FC236}">
                  <a16:creationId xmlns:a16="http://schemas.microsoft.com/office/drawing/2014/main" id="{62D9F3EC-1CCD-476A-BCFD-BB45038BE5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160"/>
              <a:ext cx="1200" cy="23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</a:rPr>
                <a:t>      Title</a:t>
              </a:r>
            </a:p>
          </p:txBody>
        </p:sp>
        <p:sp>
          <p:nvSpPr>
            <p:cNvPr id="10251" name="Text Box 13">
              <a:extLst>
                <a:ext uri="{FF2B5EF4-FFF2-40B4-BE49-F238E27FC236}">
                  <a16:creationId xmlns:a16="http://schemas.microsoft.com/office/drawing/2014/main" id="{BDBE4C8F-EE44-4BA3-9444-FF00E4277E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544"/>
              <a:ext cx="1200" cy="6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</a:rPr>
                <a:t>Hypothesis:----------------</a:t>
              </a:r>
            </a:p>
            <a:p>
              <a:r>
                <a:rPr lang="en-US" altLang="en-US">
                  <a:solidFill>
                    <a:schemeClr val="bg2"/>
                  </a:solidFill>
                </a:rPr>
                <a:t>----------------</a:t>
              </a:r>
            </a:p>
          </p:txBody>
        </p:sp>
        <p:sp>
          <p:nvSpPr>
            <p:cNvPr id="10252" name="Text Box 14">
              <a:extLst>
                <a:ext uri="{FF2B5EF4-FFF2-40B4-BE49-F238E27FC236}">
                  <a16:creationId xmlns:a16="http://schemas.microsoft.com/office/drawing/2014/main" id="{F8AC44CE-92B2-4B4E-8550-81AABE22C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872"/>
              <a:ext cx="1104" cy="6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chemeClr val="bg2"/>
                  </a:solidFill>
                </a:rPr>
                <a:t>Results:--------------------------------</a:t>
              </a:r>
              <a:endParaRPr lang="en-US" altLang="en-US"/>
            </a:p>
          </p:txBody>
        </p:sp>
        <p:sp>
          <p:nvSpPr>
            <p:cNvPr id="10253" name="Text Box 15">
              <a:extLst>
                <a:ext uri="{FF2B5EF4-FFF2-40B4-BE49-F238E27FC236}">
                  <a16:creationId xmlns:a16="http://schemas.microsoft.com/office/drawing/2014/main" id="{2848FD8E-1C59-4EBD-B8C5-DD10E82EE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2784"/>
              <a:ext cx="1005" cy="4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</a:rPr>
                <a:t>Conclusion:</a:t>
              </a:r>
            </a:p>
            <a:p>
              <a:r>
                <a:rPr lang="en-US" altLang="en-US">
                  <a:solidFill>
                    <a:schemeClr val="bg2"/>
                  </a:solidFill>
                </a:rPr>
                <a:t>---------------</a:t>
              </a:r>
              <a:endParaRPr lang="en-US" altLang="en-US"/>
            </a:p>
          </p:txBody>
        </p:sp>
      </p:grpSp>
      <p:pic>
        <p:nvPicPr>
          <p:cNvPr id="10244" name="Picture 18">
            <a:extLst>
              <a:ext uri="{FF2B5EF4-FFF2-40B4-BE49-F238E27FC236}">
                <a16:creationId xmlns:a16="http://schemas.microsoft.com/office/drawing/2014/main" id="{742554F0-D963-4403-8C4E-C23688D25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495800"/>
            <a:ext cx="9525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1">
            <a:extLst>
              <a:ext uri="{FF2B5EF4-FFF2-40B4-BE49-F238E27FC236}">
                <a16:creationId xmlns:a16="http://schemas.microsoft.com/office/drawing/2014/main" id="{F92FD388-A149-4B66-9C01-8F38008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105400"/>
            <a:ext cx="10541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ircuit">
  <a:themeElements>
    <a:clrScheme name="Circuit 1">
      <a:dk1>
        <a:srgbClr val="000000"/>
      </a:dk1>
      <a:lt1>
        <a:srgbClr val="FFFFFF"/>
      </a:lt1>
      <a:dk2>
        <a:srgbClr val="70353B"/>
      </a:dk2>
      <a:lt2>
        <a:srgbClr val="D3BDBD"/>
      </a:lt2>
      <a:accent1>
        <a:srgbClr val="AE4C4C"/>
      </a:accent1>
      <a:accent2>
        <a:srgbClr val="BF6D6D"/>
      </a:accent2>
      <a:accent3>
        <a:srgbClr val="BBAEAF"/>
      </a:accent3>
      <a:accent4>
        <a:srgbClr val="DADADA"/>
      </a:accent4>
      <a:accent5>
        <a:srgbClr val="D3B2B2"/>
      </a:accent5>
      <a:accent6>
        <a:srgbClr val="AD6262"/>
      </a:accent6>
      <a:hlink>
        <a:srgbClr val="CE9090"/>
      </a:hlink>
      <a:folHlink>
        <a:srgbClr val="EDD5D5"/>
      </a:folHlink>
    </a:clrScheme>
    <a:fontScheme name="Circu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Circuit 1">
        <a:dk1>
          <a:srgbClr val="000000"/>
        </a:dk1>
        <a:lt1>
          <a:srgbClr val="FFFFFF"/>
        </a:lt1>
        <a:dk2>
          <a:srgbClr val="70353B"/>
        </a:dk2>
        <a:lt2>
          <a:srgbClr val="D3BDBD"/>
        </a:lt2>
        <a:accent1>
          <a:srgbClr val="AE4C4C"/>
        </a:accent1>
        <a:accent2>
          <a:srgbClr val="BF6D6D"/>
        </a:accent2>
        <a:accent3>
          <a:srgbClr val="BBAEAF"/>
        </a:accent3>
        <a:accent4>
          <a:srgbClr val="DADADA"/>
        </a:accent4>
        <a:accent5>
          <a:srgbClr val="D3B2B2"/>
        </a:accent5>
        <a:accent6>
          <a:srgbClr val="AD6262"/>
        </a:accent6>
        <a:hlink>
          <a:srgbClr val="CE9090"/>
        </a:hlink>
        <a:folHlink>
          <a:srgbClr val="EDD5D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2004:Templates:Presentations:Designs:Circuit</Template>
  <TotalTime>4254</TotalTime>
  <Words>437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Circuit</vt:lpstr>
      <vt:lpstr>Steps to a Successful Science Fair Project</vt:lpstr>
      <vt:lpstr>Steps</vt:lpstr>
      <vt:lpstr>Ask a question</vt:lpstr>
      <vt:lpstr>Make a hypothesis</vt:lpstr>
      <vt:lpstr>Design your experiment</vt:lpstr>
      <vt:lpstr>Present your results</vt:lpstr>
      <vt:lpstr>Steps in writing Research Report (Suggested by Mr. Ashton &amp; Mrs. Baranoski)</vt:lpstr>
      <vt:lpstr>Science Fair Presentation</vt:lpstr>
    </vt:vector>
  </TitlesOfParts>
  <Company>Jocelyn Holodick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to a Successful Science Fair Project</dc:title>
  <dc:creator>Jocelyn Holodick</dc:creator>
  <cp:lastModifiedBy>Elaine</cp:lastModifiedBy>
  <cp:revision>37</cp:revision>
  <dcterms:created xsi:type="dcterms:W3CDTF">2006-01-09T16:10:07Z</dcterms:created>
  <dcterms:modified xsi:type="dcterms:W3CDTF">2020-04-15T13:02:02Z</dcterms:modified>
</cp:coreProperties>
</file>