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Override1.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12"/>
  </p:handoutMasterIdLst>
  <p:sldIdLst>
    <p:sldId id="256" r:id="rId2"/>
    <p:sldId id="260" r:id="rId3"/>
    <p:sldId id="286" r:id="rId4"/>
    <p:sldId id="270" r:id="rId5"/>
    <p:sldId id="272" r:id="rId6"/>
    <p:sldId id="283" r:id="rId7"/>
    <p:sldId id="287" r:id="rId8"/>
    <p:sldId id="277" r:id="rId9"/>
    <p:sldId id="289" r:id="rId10"/>
    <p:sldId id="290" r:id="rId11"/>
  </p:sldIdLst>
  <p:sldSz cx="9144000" cy="6858000" type="screen4x3"/>
  <p:notesSz cx="6858000" cy="9144000"/>
  <p:defaultTextStyle>
    <a:defPPr>
      <a:defRPr lang="en-US"/>
    </a:defPPr>
    <a:lvl1pPr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FF"/>
    <a:srgbClr val="FF99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2787"/>
    <p:restoredTop sz="90929"/>
  </p:normalViewPr>
  <p:slideViewPr>
    <p:cSldViewPr>
      <p:cViewPr varScale="1">
        <p:scale>
          <a:sx n="61" d="100"/>
          <a:sy n="61" d="100"/>
        </p:scale>
        <p:origin x="268" y="4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5842" name="Rectangle 2">
            <a:extLst>
              <a:ext uri="{FF2B5EF4-FFF2-40B4-BE49-F238E27FC236}">
                <a16:creationId xmlns:a16="http://schemas.microsoft.com/office/drawing/2014/main" id="{6D5EC6D5-5D6A-4E56-AF68-B8AB2E412ABB}"/>
              </a:ext>
            </a:extLst>
          </p:cNvPr>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lvl1pPr>
          </a:lstStyle>
          <a:p>
            <a:pPr>
              <a:defRPr/>
            </a:pPr>
            <a:endParaRPr lang="en-US"/>
          </a:p>
        </p:txBody>
      </p:sp>
      <p:sp>
        <p:nvSpPr>
          <p:cNvPr id="35843" name="Rectangle 3">
            <a:extLst>
              <a:ext uri="{FF2B5EF4-FFF2-40B4-BE49-F238E27FC236}">
                <a16:creationId xmlns:a16="http://schemas.microsoft.com/office/drawing/2014/main" id="{3CADAEB1-DED7-4A0A-9469-883D278C2C10}"/>
              </a:ext>
            </a:extLst>
          </p:cNvPr>
          <p:cNvSpPr>
            <a:spLocks noGrp="1" noChangeArrowheads="1"/>
          </p:cNvSpPr>
          <p:nvPr>
            <p:ph type="dt" sz="quarter"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vl1pPr>
          </a:lstStyle>
          <a:p>
            <a:pPr>
              <a:defRPr/>
            </a:pPr>
            <a:endParaRPr lang="en-US"/>
          </a:p>
        </p:txBody>
      </p:sp>
      <p:sp>
        <p:nvSpPr>
          <p:cNvPr id="35844" name="Rectangle 4">
            <a:extLst>
              <a:ext uri="{FF2B5EF4-FFF2-40B4-BE49-F238E27FC236}">
                <a16:creationId xmlns:a16="http://schemas.microsoft.com/office/drawing/2014/main" id="{6F3087B0-A54B-4023-8399-363DF49E0D95}"/>
              </a:ext>
            </a:extLst>
          </p:cNvPr>
          <p:cNvSpPr>
            <a:spLocks noGrp="1" noChangeArrowheads="1"/>
          </p:cNvSpPr>
          <p:nvPr>
            <p:ph type="ftr" sz="quarter" idx="2"/>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vl1pPr>
          </a:lstStyle>
          <a:p>
            <a:pPr>
              <a:defRPr/>
            </a:pPr>
            <a:endParaRPr lang="en-US"/>
          </a:p>
        </p:txBody>
      </p:sp>
      <p:sp>
        <p:nvSpPr>
          <p:cNvPr id="35845" name="Rectangle 5">
            <a:extLst>
              <a:ext uri="{FF2B5EF4-FFF2-40B4-BE49-F238E27FC236}">
                <a16:creationId xmlns:a16="http://schemas.microsoft.com/office/drawing/2014/main" id="{BA522B3C-344C-4135-B267-7D0281BDE143}"/>
              </a:ext>
            </a:extLst>
          </p:cNvPr>
          <p:cNvSpPr>
            <a:spLocks noGrp="1" noChangeArrowheads="1"/>
          </p:cNvSpPr>
          <p:nvPr>
            <p:ph type="sldNum" sz="quarter" idx="3"/>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1F5E300C-2876-49A0-B487-E1403BE59785}"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a:extLst>
              <a:ext uri="{FF2B5EF4-FFF2-40B4-BE49-F238E27FC236}">
                <a16:creationId xmlns:a16="http://schemas.microsoft.com/office/drawing/2014/main" id="{96F8E1B9-42E5-4102-AB0C-FDBED241814E}"/>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6D7B5A19-ECEE-4DBF-A40E-65E956584DC6}"/>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81B10950-DF26-4EBE-B43D-963A5897E108}"/>
              </a:ext>
            </a:extLst>
          </p:cNvPr>
          <p:cNvSpPr>
            <a:spLocks noGrp="1" noChangeArrowheads="1"/>
          </p:cNvSpPr>
          <p:nvPr>
            <p:ph type="sldNum" sz="quarter" idx="12"/>
          </p:nvPr>
        </p:nvSpPr>
        <p:spPr>
          <a:ln/>
        </p:spPr>
        <p:txBody>
          <a:bodyPr/>
          <a:lstStyle>
            <a:lvl1pPr>
              <a:defRPr/>
            </a:lvl1pPr>
          </a:lstStyle>
          <a:p>
            <a:pPr>
              <a:defRPr/>
            </a:pPr>
            <a:fld id="{865D24AE-A969-463B-AC80-F5C6D9B657B4}" type="slidenum">
              <a:rPr lang="en-US" altLang="en-US"/>
              <a:pPr>
                <a:defRPr/>
              </a:pPr>
              <a:t>‹#›</a:t>
            </a:fld>
            <a:endParaRPr lang="en-US" altLang="en-US"/>
          </a:p>
        </p:txBody>
      </p:sp>
    </p:spTree>
    <p:extLst>
      <p:ext uri="{BB962C8B-B14F-4D97-AF65-F5344CB8AC3E}">
        <p14:creationId xmlns:p14="http://schemas.microsoft.com/office/powerpoint/2010/main" val="9998558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1A9ED619-5EC8-4557-8AE5-0361E2A514EE}"/>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E10B9C44-FAC6-4156-A14A-7252F2AC8788}"/>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C26944FA-7CBE-4885-B655-35D05A3B48E8}"/>
              </a:ext>
            </a:extLst>
          </p:cNvPr>
          <p:cNvSpPr>
            <a:spLocks noGrp="1" noChangeArrowheads="1"/>
          </p:cNvSpPr>
          <p:nvPr>
            <p:ph type="sldNum" sz="quarter" idx="12"/>
          </p:nvPr>
        </p:nvSpPr>
        <p:spPr>
          <a:ln/>
        </p:spPr>
        <p:txBody>
          <a:bodyPr/>
          <a:lstStyle>
            <a:lvl1pPr>
              <a:defRPr/>
            </a:lvl1pPr>
          </a:lstStyle>
          <a:p>
            <a:pPr>
              <a:defRPr/>
            </a:pPr>
            <a:fld id="{B22186E9-3F2C-4BB5-AFA6-1AC65635592F}" type="slidenum">
              <a:rPr lang="en-US" altLang="en-US"/>
              <a:pPr>
                <a:defRPr/>
              </a:pPr>
              <a:t>‹#›</a:t>
            </a:fld>
            <a:endParaRPr lang="en-US" altLang="en-US"/>
          </a:p>
        </p:txBody>
      </p:sp>
    </p:spTree>
    <p:extLst>
      <p:ext uri="{BB962C8B-B14F-4D97-AF65-F5344CB8AC3E}">
        <p14:creationId xmlns:p14="http://schemas.microsoft.com/office/powerpoint/2010/main" val="25847871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CE49D35C-4F2E-4BBA-B59B-C404058A68FE}"/>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2EEB99C3-B7E6-452D-9F88-2EED726C69C7}"/>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B486137A-C7FF-4D2B-B748-DDA53BB4F8F3}"/>
              </a:ext>
            </a:extLst>
          </p:cNvPr>
          <p:cNvSpPr>
            <a:spLocks noGrp="1" noChangeArrowheads="1"/>
          </p:cNvSpPr>
          <p:nvPr>
            <p:ph type="sldNum" sz="quarter" idx="12"/>
          </p:nvPr>
        </p:nvSpPr>
        <p:spPr>
          <a:ln/>
        </p:spPr>
        <p:txBody>
          <a:bodyPr/>
          <a:lstStyle>
            <a:lvl1pPr>
              <a:defRPr/>
            </a:lvl1pPr>
          </a:lstStyle>
          <a:p>
            <a:pPr>
              <a:defRPr/>
            </a:pPr>
            <a:fld id="{4B897BC7-308E-42F3-A188-98DBDDC3A29A}" type="slidenum">
              <a:rPr lang="en-US" altLang="en-US"/>
              <a:pPr>
                <a:defRPr/>
              </a:pPr>
              <a:t>‹#›</a:t>
            </a:fld>
            <a:endParaRPr lang="en-US" altLang="en-US"/>
          </a:p>
        </p:txBody>
      </p:sp>
    </p:spTree>
    <p:extLst>
      <p:ext uri="{BB962C8B-B14F-4D97-AF65-F5344CB8AC3E}">
        <p14:creationId xmlns:p14="http://schemas.microsoft.com/office/powerpoint/2010/main" val="79380520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143000"/>
          </a:xfrm>
        </p:spPr>
        <p:txBody>
          <a:bodyPr/>
          <a:lstStyle/>
          <a:p>
            <a:r>
              <a:rPr lang="en-US"/>
              <a:t>Click to edit Master title style</a:t>
            </a:r>
          </a:p>
        </p:txBody>
      </p:sp>
      <p:sp>
        <p:nvSpPr>
          <p:cNvPr id="3" name="Table Placeholder 2"/>
          <p:cNvSpPr>
            <a:spLocks noGrp="1"/>
          </p:cNvSpPr>
          <p:nvPr>
            <p:ph type="tbl" idx="1"/>
          </p:nvPr>
        </p:nvSpPr>
        <p:spPr>
          <a:xfrm>
            <a:off x="685800" y="1981200"/>
            <a:ext cx="7772400" cy="4114800"/>
          </a:xfrm>
        </p:spPr>
        <p:txBody>
          <a:bodyPr/>
          <a:lstStyle/>
          <a:p>
            <a:pPr lvl="0"/>
            <a:endParaRPr lang="en-US" noProof="0"/>
          </a:p>
        </p:txBody>
      </p:sp>
      <p:sp>
        <p:nvSpPr>
          <p:cNvPr id="4" name="Rectangle 4">
            <a:extLst>
              <a:ext uri="{FF2B5EF4-FFF2-40B4-BE49-F238E27FC236}">
                <a16:creationId xmlns:a16="http://schemas.microsoft.com/office/drawing/2014/main" id="{E7F3CDDF-BDCB-4EE1-8121-FC8ECF9EF4F5}"/>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F7C23565-8B3B-40D1-8FC4-AC48E7CC6D57}"/>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B66CFD52-1981-4A97-B893-6B4EE7DE714B}"/>
              </a:ext>
            </a:extLst>
          </p:cNvPr>
          <p:cNvSpPr>
            <a:spLocks noGrp="1" noChangeArrowheads="1"/>
          </p:cNvSpPr>
          <p:nvPr>
            <p:ph type="sldNum" sz="quarter" idx="12"/>
          </p:nvPr>
        </p:nvSpPr>
        <p:spPr>
          <a:ln/>
        </p:spPr>
        <p:txBody>
          <a:bodyPr/>
          <a:lstStyle>
            <a:lvl1pPr>
              <a:defRPr/>
            </a:lvl1pPr>
          </a:lstStyle>
          <a:p>
            <a:pPr>
              <a:defRPr/>
            </a:pPr>
            <a:fld id="{CF8E5C1E-3235-4BD5-A8C3-C2B3C5EC5DAE}" type="slidenum">
              <a:rPr lang="en-US" altLang="en-US"/>
              <a:pPr>
                <a:defRPr/>
              </a:pPr>
              <a:t>‹#›</a:t>
            </a:fld>
            <a:endParaRPr lang="en-US" altLang="en-US"/>
          </a:p>
        </p:txBody>
      </p:sp>
    </p:spTree>
    <p:extLst>
      <p:ext uri="{BB962C8B-B14F-4D97-AF65-F5344CB8AC3E}">
        <p14:creationId xmlns:p14="http://schemas.microsoft.com/office/powerpoint/2010/main" val="42473442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9F835DB8-0C4E-4D67-B05D-4E7CEDC0E23F}"/>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5076A25D-C4E3-4B2B-B80D-1CBB6755C639}"/>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D355437C-4910-4599-B007-ABB48C335721}"/>
              </a:ext>
            </a:extLst>
          </p:cNvPr>
          <p:cNvSpPr>
            <a:spLocks noGrp="1" noChangeArrowheads="1"/>
          </p:cNvSpPr>
          <p:nvPr>
            <p:ph type="sldNum" sz="quarter" idx="12"/>
          </p:nvPr>
        </p:nvSpPr>
        <p:spPr>
          <a:ln/>
        </p:spPr>
        <p:txBody>
          <a:bodyPr/>
          <a:lstStyle>
            <a:lvl1pPr>
              <a:defRPr/>
            </a:lvl1pPr>
          </a:lstStyle>
          <a:p>
            <a:pPr>
              <a:defRPr/>
            </a:pPr>
            <a:fld id="{923AE7F2-A126-4DE6-B287-7ABC46527878}" type="slidenum">
              <a:rPr lang="en-US" altLang="en-US"/>
              <a:pPr>
                <a:defRPr/>
              </a:pPr>
              <a:t>‹#›</a:t>
            </a:fld>
            <a:endParaRPr lang="en-US" altLang="en-US"/>
          </a:p>
        </p:txBody>
      </p:sp>
    </p:spTree>
    <p:extLst>
      <p:ext uri="{BB962C8B-B14F-4D97-AF65-F5344CB8AC3E}">
        <p14:creationId xmlns:p14="http://schemas.microsoft.com/office/powerpoint/2010/main" val="25368767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a:extLst>
              <a:ext uri="{FF2B5EF4-FFF2-40B4-BE49-F238E27FC236}">
                <a16:creationId xmlns:a16="http://schemas.microsoft.com/office/drawing/2014/main" id="{04B357A8-8FEB-4CAA-B0FE-AAC2825D5FC9}"/>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E98C44F4-126F-4086-B025-4568EE71D37B}"/>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C33ABDFC-6F16-462C-9049-6508F946DBFC}"/>
              </a:ext>
            </a:extLst>
          </p:cNvPr>
          <p:cNvSpPr>
            <a:spLocks noGrp="1" noChangeArrowheads="1"/>
          </p:cNvSpPr>
          <p:nvPr>
            <p:ph type="sldNum" sz="quarter" idx="12"/>
          </p:nvPr>
        </p:nvSpPr>
        <p:spPr>
          <a:ln/>
        </p:spPr>
        <p:txBody>
          <a:bodyPr/>
          <a:lstStyle>
            <a:lvl1pPr>
              <a:defRPr/>
            </a:lvl1pPr>
          </a:lstStyle>
          <a:p>
            <a:pPr>
              <a:defRPr/>
            </a:pPr>
            <a:fld id="{259B8355-3A33-429F-AC75-11C35FAAACD5}" type="slidenum">
              <a:rPr lang="en-US" altLang="en-US"/>
              <a:pPr>
                <a:defRPr/>
              </a:pPr>
              <a:t>‹#›</a:t>
            </a:fld>
            <a:endParaRPr lang="en-US" altLang="en-US"/>
          </a:p>
        </p:txBody>
      </p:sp>
    </p:spTree>
    <p:extLst>
      <p:ext uri="{BB962C8B-B14F-4D97-AF65-F5344CB8AC3E}">
        <p14:creationId xmlns:p14="http://schemas.microsoft.com/office/powerpoint/2010/main" val="35167356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a:extLst>
              <a:ext uri="{FF2B5EF4-FFF2-40B4-BE49-F238E27FC236}">
                <a16:creationId xmlns:a16="http://schemas.microsoft.com/office/drawing/2014/main" id="{F31B5DD4-8A76-4349-AC96-6EB2D87C3907}"/>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B901FD8C-7651-4892-BDDA-C564898AE894}"/>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086F28D3-502E-4EE1-89B7-426465ED1D5E}"/>
              </a:ext>
            </a:extLst>
          </p:cNvPr>
          <p:cNvSpPr>
            <a:spLocks noGrp="1" noChangeArrowheads="1"/>
          </p:cNvSpPr>
          <p:nvPr>
            <p:ph type="sldNum" sz="quarter" idx="12"/>
          </p:nvPr>
        </p:nvSpPr>
        <p:spPr>
          <a:ln/>
        </p:spPr>
        <p:txBody>
          <a:bodyPr/>
          <a:lstStyle>
            <a:lvl1pPr>
              <a:defRPr/>
            </a:lvl1pPr>
          </a:lstStyle>
          <a:p>
            <a:pPr>
              <a:defRPr/>
            </a:pPr>
            <a:fld id="{2C82DAB9-5F5F-409C-853D-0A5F3EF133B8}" type="slidenum">
              <a:rPr lang="en-US" altLang="en-US"/>
              <a:pPr>
                <a:defRPr/>
              </a:pPr>
              <a:t>‹#›</a:t>
            </a:fld>
            <a:endParaRPr lang="en-US" altLang="en-US"/>
          </a:p>
        </p:txBody>
      </p:sp>
    </p:spTree>
    <p:extLst>
      <p:ext uri="{BB962C8B-B14F-4D97-AF65-F5344CB8AC3E}">
        <p14:creationId xmlns:p14="http://schemas.microsoft.com/office/powerpoint/2010/main" val="834260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a:extLst>
              <a:ext uri="{FF2B5EF4-FFF2-40B4-BE49-F238E27FC236}">
                <a16:creationId xmlns:a16="http://schemas.microsoft.com/office/drawing/2014/main" id="{1A94EBD7-EEAE-4599-8D1C-6C53C226D8CB}"/>
              </a:ext>
            </a:extLst>
          </p:cNvPr>
          <p:cNvSpPr>
            <a:spLocks noGrp="1" noChangeArrowheads="1"/>
          </p:cNvSpPr>
          <p:nvPr>
            <p:ph type="dt" sz="half" idx="10"/>
          </p:nvPr>
        </p:nvSpPr>
        <p:spPr>
          <a:ln/>
        </p:spPr>
        <p:txBody>
          <a:bodyPr/>
          <a:lstStyle>
            <a:lvl1pPr>
              <a:defRPr/>
            </a:lvl1pPr>
          </a:lstStyle>
          <a:p>
            <a:pPr>
              <a:defRPr/>
            </a:pPr>
            <a:endParaRPr lang="en-US"/>
          </a:p>
        </p:txBody>
      </p:sp>
      <p:sp>
        <p:nvSpPr>
          <p:cNvPr id="8" name="Rectangle 5">
            <a:extLst>
              <a:ext uri="{FF2B5EF4-FFF2-40B4-BE49-F238E27FC236}">
                <a16:creationId xmlns:a16="http://schemas.microsoft.com/office/drawing/2014/main" id="{4E588ADA-97A5-44BA-AA19-FE6D4B8E8945}"/>
              </a:ext>
            </a:extLst>
          </p:cNvPr>
          <p:cNvSpPr>
            <a:spLocks noGrp="1" noChangeArrowheads="1"/>
          </p:cNvSpPr>
          <p:nvPr>
            <p:ph type="ftr" sz="quarter" idx="11"/>
          </p:nvPr>
        </p:nvSpPr>
        <p:spPr>
          <a:ln/>
        </p:spPr>
        <p:txBody>
          <a:bodyPr/>
          <a:lstStyle>
            <a:lvl1pPr>
              <a:defRPr/>
            </a:lvl1pPr>
          </a:lstStyle>
          <a:p>
            <a:pPr>
              <a:defRPr/>
            </a:pPr>
            <a:endParaRPr lang="en-US"/>
          </a:p>
        </p:txBody>
      </p:sp>
      <p:sp>
        <p:nvSpPr>
          <p:cNvPr id="9" name="Rectangle 6">
            <a:extLst>
              <a:ext uri="{FF2B5EF4-FFF2-40B4-BE49-F238E27FC236}">
                <a16:creationId xmlns:a16="http://schemas.microsoft.com/office/drawing/2014/main" id="{9DF5714E-93EE-4833-88F4-F57A2BF51F95}"/>
              </a:ext>
            </a:extLst>
          </p:cNvPr>
          <p:cNvSpPr>
            <a:spLocks noGrp="1" noChangeArrowheads="1"/>
          </p:cNvSpPr>
          <p:nvPr>
            <p:ph type="sldNum" sz="quarter" idx="12"/>
          </p:nvPr>
        </p:nvSpPr>
        <p:spPr>
          <a:ln/>
        </p:spPr>
        <p:txBody>
          <a:bodyPr/>
          <a:lstStyle>
            <a:lvl1pPr>
              <a:defRPr/>
            </a:lvl1pPr>
          </a:lstStyle>
          <a:p>
            <a:pPr>
              <a:defRPr/>
            </a:pPr>
            <a:fld id="{7EF6606F-502F-4E02-8124-5F6BA3BAAEC0}" type="slidenum">
              <a:rPr lang="en-US" altLang="en-US"/>
              <a:pPr>
                <a:defRPr/>
              </a:pPr>
              <a:t>‹#›</a:t>
            </a:fld>
            <a:endParaRPr lang="en-US" altLang="en-US"/>
          </a:p>
        </p:txBody>
      </p:sp>
    </p:spTree>
    <p:extLst>
      <p:ext uri="{BB962C8B-B14F-4D97-AF65-F5344CB8AC3E}">
        <p14:creationId xmlns:p14="http://schemas.microsoft.com/office/powerpoint/2010/main" val="32573132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a:extLst>
              <a:ext uri="{FF2B5EF4-FFF2-40B4-BE49-F238E27FC236}">
                <a16:creationId xmlns:a16="http://schemas.microsoft.com/office/drawing/2014/main" id="{FA73DE39-05EC-4F54-9C83-907F740F7713}"/>
              </a:ext>
            </a:extLst>
          </p:cNvPr>
          <p:cNvSpPr>
            <a:spLocks noGrp="1" noChangeArrowheads="1"/>
          </p:cNvSpPr>
          <p:nvPr>
            <p:ph type="dt" sz="half" idx="10"/>
          </p:nvPr>
        </p:nvSpPr>
        <p:spPr>
          <a:ln/>
        </p:spPr>
        <p:txBody>
          <a:bodyPr/>
          <a:lstStyle>
            <a:lvl1pPr>
              <a:defRPr/>
            </a:lvl1pPr>
          </a:lstStyle>
          <a:p>
            <a:pPr>
              <a:defRPr/>
            </a:pPr>
            <a:endParaRPr lang="en-US"/>
          </a:p>
        </p:txBody>
      </p:sp>
      <p:sp>
        <p:nvSpPr>
          <p:cNvPr id="4" name="Rectangle 5">
            <a:extLst>
              <a:ext uri="{FF2B5EF4-FFF2-40B4-BE49-F238E27FC236}">
                <a16:creationId xmlns:a16="http://schemas.microsoft.com/office/drawing/2014/main" id="{F86E9BE1-1412-4326-BC55-DC1DFD53E24D}"/>
              </a:ext>
            </a:extLst>
          </p:cNvPr>
          <p:cNvSpPr>
            <a:spLocks noGrp="1" noChangeArrowheads="1"/>
          </p:cNvSpPr>
          <p:nvPr>
            <p:ph type="ftr" sz="quarter" idx="11"/>
          </p:nvPr>
        </p:nvSpPr>
        <p:spPr>
          <a:ln/>
        </p:spPr>
        <p:txBody>
          <a:bodyPr/>
          <a:lstStyle>
            <a:lvl1pPr>
              <a:defRPr/>
            </a:lvl1pPr>
          </a:lstStyle>
          <a:p>
            <a:pPr>
              <a:defRPr/>
            </a:pPr>
            <a:endParaRPr lang="en-US"/>
          </a:p>
        </p:txBody>
      </p:sp>
      <p:sp>
        <p:nvSpPr>
          <p:cNvPr id="5" name="Rectangle 6">
            <a:extLst>
              <a:ext uri="{FF2B5EF4-FFF2-40B4-BE49-F238E27FC236}">
                <a16:creationId xmlns:a16="http://schemas.microsoft.com/office/drawing/2014/main" id="{0C359B2D-9ACF-47F4-9FFB-266D314C0932}"/>
              </a:ext>
            </a:extLst>
          </p:cNvPr>
          <p:cNvSpPr>
            <a:spLocks noGrp="1" noChangeArrowheads="1"/>
          </p:cNvSpPr>
          <p:nvPr>
            <p:ph type="sldNum" sz="quarter" idx="12"/>
          </p:nvPr>
        </p:nvSpPr>
        <p:spPr>
          <a:ln/>
        </p:spPr>
        <p:txBody>
          <a:bodyPr/>
          <a:lstStyle>
            <a:lvl1pPr>
              <a:defRPr/>
            </a:lvl1pPr>
          </a:lstStyle>
          <a:p>
            <a:pPr>
              <a:defRPr/>
            </a:pPr>
            <a:fld id="{3EEEBC28-7981-4820-BAF3-4F74640E2AF7}" type="slidenum">
              <a:rPr lang="en-US" altLang="en-US"/>
              <a:pPr>
                <a:defRPr/>
              </a:pPr>
              <a:t>‹#›</a:t>
            </a:fld>
            <a:endParaRPr lang="en-US" altLang="en-US"/>
          </a:p>
        </p:txBody>
      </p:sp>
    </p:spTree>
    <p:extLst>
      <p:ext uri="{BB962C8B-B14F-4D97-AF65-F5344CB8AC3E}">
        <p14:creationId xmlns:p14="http://schemas.microsoft.com/office/powerpoint/2010/main" val="32146067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B8A60D37-EE0B-45C6-9F23-5459B373EED4}"/>
              </a:ext>
            </a:extLst>
          </p:cNvPr>
          <p:cNvSpPr>
            <a:spLocks noGrp="1" noChangeArrowheads="1"/>
          </p:cNvSpPr>
          <p:nvPr>
            <p:ph type="dt" sz="half" idx="10"/>
          </p:nvPr>
        </p:nvSpPr>
        <p:spPr>
          <a:ln/>
        </p:spPr>
        <p:txBody>
          <a:bodyPr/>
          <a:lstStyle>
            <a:lvl1pPr>
              <a:defRPr/>
            </a:lvl1pPr>
          </a:lstStyle>
          <a:p>
            <a:pPr>
              <a:defRPr/>
            </a:pPr>
            <a:endParaRPr lang="en-US"/>
          </a:p>
        </p:txBody>
      </p:sp>
      <p:sp>
        <p:nvSpPr>
          <p:cNvPr id="3" name="Rectangle 5">
            <a:extLst>
              <a:ext uri="{FF2B5EF4-FFF2-40B4-BE49-F238E27FC236}">
                <a16:creationId xmlns:a16="http://schemas.microsoft.com/office/drawing/2014/main" id="{E4B9FF93-78BC-4531-A3E6-9EC40E7B6874}"/>
              </a:ext>
            </a:extLst>
          </p:cNvPr>
          <p:cNvSpPr>
            <a:spLocks noGrp="1" noChangeArrowheads="1"/>
          </p:cNvSpPr>
          <p:nvPr>
            <p:ph type="ftr" sz="quarter" idx="11"/>
          </p:nvPr>
        </p:nvSpPr>
        <p:spPr>
          <a:ln/>
        </p:spPr>
        <p:txBody>
          <a:bodyPr/>
          <a:lstStyle>
            <a:lvl1pPr>
              <a:defRPr/>
            </a:lvl1pPr>
          </a:lstStyle>
          <a:p>
            <a:pPr>
              <a:defRPr/>
            </a:pPr>
            <a:endParaRPr lang="en-US"/>
          </a:p>
        </p:txBody>
      </p:sp>
      <p:sp>
        <p:nvSpPr>
          <p:cNvPr id="4" name="Rectangle 6">
            <a:extLst>
              <a:ext uri="{FF2B5EF4-FFF2-40B4-BE49-F238E27FC236}">
                <a16:creationId xmlns:a16="http://schemas.microsoft.com/office/drawing/2014/main" id="{FDEF1928-CD00-4FC0-9CE3-C475DEEFC3A9}"/>
              </a:ext>
            </a:extLst>
          </p:cNvPr>
          <p:cNvSpPr>
            <a:spLocks noGrp="1" noChangeArrowheads="1"/>
          </p:cNvSpPr>
          <p:nvPr>
            <p:ph type="sldNum" sz="quarter" idx="12"/>
          </p:nvPr>
        </p:nvSpPr>
        <p:spPr>
          <a:ln/>
        </p:spPr>
        <p:txBody>
          <a:bodyPr/>
          <a:lstStyle>
            <a:lvl1pPr>
              <a:defRPr/>
            </a:lvl1pPr>
          </a:lstStyle>
          <a:p>
            <a:pPr>
              <a:defRPr/>
            </a:pPr>
            <a:fld id="{EC12394D-5123-4FA2-B7B3-2F5F0D4F26BB}" type="slidenum">
              <a:rPr lang="en-US" altLang="en-US"/>
              <a:pPr>
                <a:defRPr/>
              </a:pPr>
              <a:t>‹#›</a:t>
            </a:fld>
            <a:endParaRPr lang="en-US" altLang="en-US"/>
          </a:p>
        </p:txBody>
      </p:sp>
    </p:spTree>
    <p:extLst>
      <p:ext uri="{BB962C8B-B14F-4D97-AF65-F5344CB8AC3E}">
        <p14:creationId xmlns:p14="http://schemas.microsoft.com/office/powerpoint/2010/main" val="27402069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a:extLst>
              <a:ext uri="{FF2B5EF4-FFF2-40B4-BE49-F238E27FC236}">
                <a16:creationId xmlns:a16="http://schemas.microsoft.com/office/drawing/2014/main" id="{C43B7049-B4BC-4EF6-A076-EAC3EFFD27EC}"/>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D2B2C77F-3758-41BE-9384-134A69C18873}"/>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B881B20F-C58C-4EC8-992F-705A5840B53A}"/>
              </a:ext>
            </a:extLst>
          </p:cNvPr>
          <p:cNvSpPr>
            <a:spLocks noGrp="1" noChangeArrowheads="1"/>
          </p:cNvSpPr>
          <p:nvPr>
            <p:ph type="sldNum" sz="quarter" idx="12"/>
          </p:nvPr>
        </p:nvSpPr>
        <p:spPr>
          <a:ln/>
        </p:spPr>
        <p:txBody>
          <a:bodyPr/>
          <a:lstStyle>
            <a:lvl1pPr>
              <a:defRPr/>
            </a:lvl1pPr>
          </a:lstStyle>
          <a:p>
            <a:pPr>
              <a:defRPr/>
            </a:pPr>
            <a:fld id="{08C6CA5B-5E9B-43C1-B866-C410825AC6A9}" type="slidenum">
              <a:rPr lang="en-US" altLang="en-US"/>
              <a:pPr>
                <a:defRPr/>
              </a:pPr>
              <a:t>‹#›</a:t>
            </a:fld>
            <a:endParaRPr lang="en-US" altLang="en-US"/>
          </a:p>
        </p:txBody>
      </p:sp>
    </p:spTree>
    <p:extLst>
      <p:ext uri="{BB962C8B-B14F-4D97-AF65-F5344CB8AC3E}">
        <p14:creationId xmlns:p14="http://schemas.microsoft.com/office/powerpoint/2010/main" val="15769880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a:extLst>
              <a:ext uri="{FF2B5EF4-FFF2-40B4-BE49-F238E27FC236}">
                <a16:creationId xmlns:a16="http://schemas.microsoft.com/office/drawing/2014/main" id="{7F0BFBD6-3590-4873-9E8C-57F113CF3130}"/>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A4E869E1-7AB4-46FF-A7F3-5AC403DF5A60}"/>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8F506B66-3D09-4E71-A508-EC6A05A2CC8B}"/>
              </a:ext>
            </a:extLst>
          </p:cNvPr>
          <p:cNvSpPr>
            <a:spLocks noGrp="1" noChangeArrowheads="1"/>
          </p:cNvSpPr>
          <p:nvPr>
            <p:ph type="sldNum" sz="quarter" idx="12"/>
          </p:nvPr>
        </p:nvSpPr>
        <p:spPr>
          <a:ln/>
        </p:spPr>
        <p:txBody>
          <a:bodyPr/>
          <a:lstStyle>
            <a:lvl1pPr>
              <a:defRPr/>
            </a:lvl1pPr>
          </a:lstStyle>
          <a:p>
            <a:pPr>
              <a:defRPr/>
            </a:pPr>
            <a:fld id="{E829C765-7859-421F-832F-F45AFFE73729}" type="slidenum">
              <a:rPr lang="en-US" altLang="en-US"/>
              <a:pPr>
                <a:defRPr/>
              </a:pPr>
              <a:t>‹#›</a:t>
            </a:fld>
            <a:endParaRPr lang="en-US" altLang="en-US"/>
          </a:p>
        </p:txBody>
      </p:sp>
    </p:spTree>
    <p:extLst>
      <p:ext uri="{BB962C8B-B14F-4D97-AF65-F5344CB8AC3E}">
        <p14:creationId xmlns:p14="http://schemas.microsoft.com/office/powerpoint/2010/main" val="3600849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CCFF"/>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2F047D00-EC37-4798-B90B-BF72960B67A7}"/>
              </a:ext>
            </a:extLst>
          </p:cNvPr>
          <p:cNvSpPr>
            <a:spLocks noGrp="1" noChangeArrowheads="1"/>
          </p:cNvSpPr>
          <p:nvPr>
            <p:ph type="title"/>
          </p:nvPr>
        </p:nvSpPr>
        <p:spPr bwMode="auto">
          <a:xfrm>
            <a:off x="685800" y="609600"/>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Rectangle 3">
            <a:extLst>
              <a:ext uri="{FF2B5EF4-FFF2-40B4-BE49-F238E27FC236}">
                <a16:creationId xmlns:a16="http://schemas.microsoft.com/office/drawing/2014/main" id="{69E12EE4-1867-49DE-887A-3382F1C04932}"/>
              </a:ext>
            </a:extLst>
          </p:cNvPr>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a:extLst>
              <a:ext uri="{FF2B5EF4-FFF2-40B4-BE49-F238E27FC236}">
                <a16:creationId xmlns:a16="http://schemas.microsoft.com/office/drawing/2014/main" id="{138FED97-7AEA-4DD0-930F-737B685937BC}"/>
              </a:ext>
            </a:extLst>
          </p:cNvPr>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400"/>
            </a:lvl1pPr>
          </a:lstStyle>
          <a:p>
            <a:pPr>
              <a:defRPr/>
            </a:pPr>
            <a:endParaRPr lang="en-US"/>
          </a:p>
        </p:txBody>
      </p:sp>
      <p:sp>
        <p:nvSpPr>
          <p:cNvPr id="1029" name="Rectangle 5">
            <a:extLst>
              <a:ext uri="{FF2B5EF4-FFF2-40B4-BE49-F238E27FC236}">
                <a16:creationId xmlns:a16="http://schemas.microsoft.com/office/drawing/2014/main" id="{F0A85A84-922F-4475-81F2-62318FCE8105}"/>
              </a:ext>
            </a:extLst>
          </p:cNvPr>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a:lvl1pPr>
          </a:lstStyle>
          <a:p>
            <a:pPr>
              <a:defRPr/>
            </a:pPr>
            <a:endParaRPr lang="en-US"/>
          </a:p>
        </p:txBody>
      </p:sp>
      <p:sp>
        <p:nvSpPr>
          <p:cNvPr id="1030" name="Rectangle 6">
            <a:extLst>
              <a:ext uri="{FF2B5EF4-FFF2-40B4-BE49-F238E27FC236}">
                <a16:creationId xmlns:a16="http://schemas.microsoft.com/office/drawing/2014/main" id="{A2A6F554-E952-4AF4-A366-F912DC3119CA}"/>
              </a:ext>
            </a:extLst>
          </p:cNvPr>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a:lvl1pPr>
          </a:lstStyle>
          <a:p>
            <a:pPr>
              <a:defRPr/>
            </a:pPr>
            <a:fld id="{254E00A6-2CB4-4CE7-9950-F2E67EBCFFA0}"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fontAlgn="base">
        <a:spcBef>
          <a:spcPct val="0"/>
        </a:spcBef>
        <a:spcAft>
          <a:spcPct val="0"/>
        </a:spcAft>
        <a:defRPr sz="4400">
          <a:solidFill>
            <a:schemeClr val="tx2"/>
          </a:solidFill>
          <a:latin typeface="Times New Roman" pitchFamily="18" charset="0"/>
        </a:defRPr>
      </a:lvl6pPr>
      <a:lvl7pPr marL="914400" algn="ctr" rtl="0" fontAlgn="base">
        <a:spcBef>
          <a:spcPct val="0"/>
        </a:spcBef>
        <a:spcAft>
          <a:spcPct val="0"/>
        </a:spcAft>
        <a:defRPr sz="4400">
          <a:solidFill>
            <a:schemeClr val="tx2"/>
          </a:solidFill>
          <a:latin typeface="Times New Roman" pitchFamily="18" charset="0"/>
        </a:defRPr>
      </a:lvl7pPr>
      <a:lvl8pPr marL="1371600" algn="ctr" rtl="0" fontAlgn="base">
        <a:spcBef>
          <a:spcPct val="0"/>
        </a:spcBef>
        <a:spcAft>
          <a:spcPct val="0"/>
        </a:spcAft>
        <a:defRPr sz="4400">
          <a:solidFill>
            <a:schemeClr val="tx2"/>
          </a:solidFill>
          <a:latin typeface="Times New Roman" pitchFamily="18" charset="0"/>
        </a:defRPr>
      </a:lvl8pPr>
      <a:lvl9pPr marL="1828800" algn="ctr" rtl="0" fontAlgn="base">
        <a:spcBef>
          <a:spcPct val="0"/>
        </a:spcBef>
        <a:spcAft>
          <a:spcPct val="0"/>
        </a:spcAft>
        <a:defRPr sz="44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www.freeinquiry.com/critical"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36E36991-1A2E-4881-AACA-35E676C37A5E}"/>
              </a:ext>
            </a:extLst>
          </p:cNvPr>
          <p:cNvSpPr>
            <a:spLocks noGrp="1" noChangeArrowheads="1"/>
          </p:cNvSpPr>
          <p:nvPr>
            <p:ph type="ctrTitle"/>
          </p:nvPr>
        </p:nvSpPr>
        <p:spPr>
          <a:xfrm>
            <a:off x="685800" y="2286000"/>
            <a:ext cx="7772400" cy="1143000"/>
          </a:xfrm>
        </p:spPr>
        <p:txBody>
          <a:bodyPr/>
          <a:lstStyle/>
          <a:p>
            <a:pPr eaLnBrk="1" hangingPunct="1"/>
            <a:br>
              <a:rPr lang="en-US" altLang="en-US"/>
            </a:br>
            <a:br>
              <a:rPr lang="en-US" altLang="en-US"/>
            </a:br>
            <a:r>
              <a:rPr lang="en-US" altLang="en-US"/>
              <a:t>Pseudoscience and Junk Science</a:t>
            </a:r>
            <a:br>
              <a:rPr lang="en-US" altLang="en-US"/>
            </a:br>
            <a:br>
              <a:rPr lang="en-US" altLang="en-US" sz="3200"/>
            </a:br>
            <a:br>
              <a:rPr lang="en-US" altLang="en-US" sz="3200"/>
            </a:br>
            <a:r>
              <a:rPr lang="en-US" altLang="en-US" sz="3200"/>
              <a:t>Mrs. Karen Baranoski</a:t>
            </a:r>
            <a:endParaRPr lang="en-US" altLang="en-US"/>
          </a:p>
        </p:txBody>
      </p:sp>
      <p:sp>
        <p:nvSpPr>
          <p:cNvPr id="3075" name="Subtitle 5">
            <a:extLst>
              <a:ext uri="{FF2B5EF4-FFF2-40B4-BE49-F238E27FC236}">
                <a16:creationId xmlns:a16="http://schemas.microsoft.com/office/drawing/2014/main" id="{E80F863D-8627-42C4-99AA-62E5DBDC14CB}"/>
              </a:ext>
            </a:extLst>
          </p:cNvPr>
          <p:cNvSpPr>
            <a:spLocks noGrp="1" noChangeArrowheads="1"/>
          </p:cNvSpPr>
          <p:nvPr>
            <p:ph type="subTitle" idx="1"/>
          </p:nvPr>
        </p:nvSpPr>
        <p:spPr/>
        <p:txBody>
          <a:bodyPr/>
          <a:lstStyle/>
          <a:p>
            <a:pPr eaLnBrk="1" hangingPunct="1"/>
            <a:endParaRPr lang="en-US" altLang="en-US"/>
          </a:p>
          <a:p>
            <a:pPr eaLnBrk="1" hangingPunct="1"/>
            <a:r>
              <a:rPr lang="en-US" altLang="en-US"/>
              <a:t> Wilkes University </a:t>
            </a:r>
          </a:p>
          <a:p>
            <a:pPr eaLnBrk="1" hangingPunct="1"/>
            <a:r>
              <a:rPr lang="en-US" altLang="en-US"/>
              <a:t>Ed 370 &amp; 371 2015; Revised 2020</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a:extLst>
              <a:ext uri="{FF2B5EF4-FFF2-40B4-BE49-F238E27FC236}">
                <a16:creationId xmlns:a16="http://schemas.microsoft.com/office/drawing/2014/main" id="{AC3704A6-4376-4A6F-9467-63335771EDA0}"/>
              </a:ext>
            </a:extLst>
          </p:cNvPr>
          <p:cNvSpPr>
            <a:spLocks noGrp="1" noChangeArrowheads="1"/>
          </p:cNvSpPr>
          <p:nvPr>
            <p:ph type="title"/>
          </p:nvPr>
        </p:nvSpPr>
        <p:spPr/>
        <p:txBody>
          <a:bodyPr/>
          <a:lstStyle/>
          <a:p>
            <a:r>
              <a:rPr lang="en-US" altLang="en-US"/>
              <a:t>References</a:t>
            </a:r>
          </a:p>
        </p:txBody>
      </p:sp>
      <p:sp>
        <p:nvSpPr>
          <p:cNvPr id="12291" name="Content Placeholder 2">
            <a:extLst>
              <a:ext uri="{FF2B5EF4-FFF2-40B4-BE49-F238E27FC236}">
                <a16:creationId xmlns:a16="http://schemas.microsoft.com/office/drawing/2014/main" id="{7F809205-E552-48BE-A09C-ACA9F30472D1}"/>
              </a:ext>
            </a:extLst>
          </p:cNvPr>
          <p:cNvSpPr>
            <a:spLocks noGrp="1" noChangeArrowheads="1"/>
          </p:cNvSpPr>
          <p:nvPr>
            <p:ph idx="1"/>
          </p:nvPr>
        </p:nvSpPr>
        <p:spPr/>
        <p:txBody>
          <a:bodyPr/>
          <a:lstStyle/>
          <a:p>
            <a:r>
              <a:rPr lang="en-US" altLang="en-US"/>
              <a:t>Baranoski, K. 2015. Information on scientific method, sample lesson plan, etc. </a:t>
            </a:r>
          </a:p>
          <a:p>
            <a:r>
              <a:rPr lang="en-US" altLang="en-US"/>
              <a:t>King’s College; Biology 111 Lab information. 2009. Pseudoscience and junk science (some sources embedded within PowerPoint).</a:t>
            </a:r>
          </a:p>
          <a:p>
            <a:endParaRPr lang="en-US" alt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id="{FE0B8510-ED07-4961-9648-0EEB72DF240F}"/>
              </a:ext>
            </a:extLst>
          </p:cNvPr>
          <p:cNvSpPr>
            <a:spLocks noGrp="1" noChangeArrowheads="1"/>
          </p:cNvSpPr>
          <p:nvPr>
            <p:ph type="title"/>
          </p:nvPr>
        </p:nvSpPr>
        <p:spPr/>
        <p:txBody>
          <a:bodyPr/>
          <a:lstStyle/>
          <a:p>
            <a:pPr eaLnBrk="1" hangingPunct="1"/>
            <a:r>
              <a:rPr lang="en-US" altLang="en-US"/>
              <a:t>Scientific Method</a:t>
            </a:r>
          </a:p>
        </p:txBody>
      </p:sp>
      <p:sp>
        <p:nvSpPr>
          <p:cNvPr id="4099" name="Rectangle 3">
            <a:extLst>
              <a:ext uri="{FF2B5EF4-FFF2-40B4-BE49-F238E27FC236}">
                <a16:creationId xmlns:a16="http://schemas.microsoft.com/office/drawing/2014/main" id="{EACF0320-AAD7-4708-8A24-1C2EC3819907}"/>
              </a:ext>
            </a:extLst>
          </p:cNvPr>
          <p:cNvSpPr>
            <a:spLocks noGrp="1" noChangeArrowheads="1"/>
          </p:cNvSpPr>
          <p:nvPr>
            <p:ph type="body" idx="1"/>
          </p:nvPr>
        </p:nvSpPr>
        <p:spPr/>
        <p:txBody>
          <a:bodyPr/>
          <a:lstStyle/>
          <a:p>
            <a:pPr eaLnBrk="1" hangingPunct="1"/>
            <a:r>
              <a:rPr lang="en-US" altLang="en-US" sz="2800"/>
              <a:t>Define problem.</a:t>
            </a:r>
          </a:p>
          <a:p>
            <a:pPr eaLnBrk="1" hangingPunct="1"/>
            <a:r>
              <a:rPr lang="en-US" altLang="en-US" sz="2800"/>
              <a:t>Perform research.</a:t>
            </a:r>
          </a:p>
          <a:p>
            <a:pPr eaLnBrk="1" hangingPunct="1"/>
            <a:r>
              <a:rPr lang="en-US" altLang="en-US" sz="2800"/>
              <a:t>Form a hypothesis.</a:t>
            </a:r>
          </a:p>
          <a:p>
            <a:pPr eaLnBrk="1" hangingPunct="1"/>
            <a:r>
              <a:rPr lang="en-US" altLang="en-US" sz="2800"/>
              <a:t>Perform experiment.</a:t>
            </a:r>
          </a:p>
          <a:p>
            <a:pPr eaLnBrk="1" hangingPunct="1"/>
            <a:r>
              <a:rPr lang="en-US" altLang="en-US" sz="2800"/>
              <a:t>Observe, collect data.</a:t>
            </a:r>
          </a:p>
          <a:p>
            <a:pPr eaLnBrk="1" hangingPunct="1"/>
            <a:r>
              <a:rPr lang="en-US" altLang="en-US" sz="2800"/>
              <a:t>Arrive at conclusion.  Does it support your hypothesis?</a:t>
            </a:r>
          </a:p>
          <a:p>
            <a:pPr eaLnBrk="1" hangingPunct="1"/>
            <a:r>
              <a:rPr lang="en-US" altLang="en-US" sz="2800" b="1"/>
              <a:t>Purpose for using: It helps a person think logically about the world.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a:extLst>
              <a:ext uri="{FF2B5EF4-FFF2-40B4-BE49-F238E27FC236}">
                <a16:creationId xmlns:a16="http://schemas.microsoft.com/office/drawing/2014/main" id="{80E809C0-AE8E-4E15-BFF1-81B954F2B90F}"/>
              </a:ext>
            </a:extLst>
          </p:cNvPr>
          <p:cNvSpPr>
            <a:spLocks noGrp="1" noChangeArrowheads="1"/>
          </p:cNvSpPr>
          <p:nvPr>
            <p:ph type="title"/>
          </p:nvPr>
        </p:nvSpPr>
        <p:spPr/>
        <p:txBody>
          <a:bodyPr/>
          <a:lstStyle/>
          <a:p>
            <a:r>
              <a:rPr lang="en-US" altLang="en-US"/>
              <a:t>“Critical Thinking”</a:t>
            </a:r>
          </a:p>
        </p:txBody>
      </p:sp>
      <p:sp>
        <p:nvSpPr>
          <p:cNvPr id="5123" name="Rectangle 3">
            <a:extLst>
              <a:ext uri="{FF2B5EF4-FFF2-40B4-BE49-F238E27FC236}">
                <a16:creationId xmlns:a16="http://schemas.microsoft.com/office/drawing/2014/main" id="{33F0EE98-C0AB-4DBE-9295-1479F3C89E01}"/>
              </a:ext>
            </a:extLst>
          </p:cNvPr>
          <p:cNvSpPr>
            <a:spLocks noGrp="1" noChangeArrowheads="1"/>
          </p:cNvSpPr>
          <p:nvPr>
            <p:ph type="body" idx="1"/>
          </p:nvPr>
        </p:nvSpPr>
        <p:spPr/>
        <p:txBody>
          <a:bodyPr/>
          <a:lstStyle/>
          <a:p>
            <a:r>
              <a:rPr lang="en-US" altLang="en-US" sz="2400" b="1"/>
              <a:t>   </a:t>
            </a:r>
            <a:r>
              <a:rPr lang="en-US" altLang="en-US" sz="2800" b="1"/>
              <a:t>“Critical thinking means correct thinking in the pursuit of relevant and reliable knowledge about the world”.  </a:t>
            </a:r>
            <a:r>
              <a:rPr lang="en-US" altLang="en-US" sz="2400"/>
              <a:t>A person who thinks critically can ask appropriate questions, gather relevant information, efficiently and creatively sort through this information, reason logically from this information, and come to reliable and trustworthy conclusions about the world that enable one to live and act successfully in it.”</a:t>
            </a:r>
          </a:p>
          <a:p>
            <a:r>
              <a:rPr lang="en-US" altLang="en-US" sz="2400"/>
              <a:t>Schafersman, Steven D.  An introduction to critical thinking. June, 1991.  </a:t>
            </a:r>
            <a:r>
              <a:rPr lang="en-US" altLang="en-US" sz="2400">
                <a:hlinkClick r:id="rId2"/>
              </a:rPr>
              <a:t>www.freeinquiry.com/critical</a:t>
            </a:r>
            <a:r>
              <a:rPr lang="en-US" altLang="en-US" sz="2400"/>
              <a:t> thinking.html.</a:t>
            </a:r>
          </a:p>
          <a:p>
            <a:pPr>
              <a:buFontTx/>
              <a:buNone/>
            </a:pPr>
            <a:endParaRPr lang="en-US" altLang="en-US" sz="240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FFCCFF"/>
        </a:solidFill>
        <a:effectLst/>
      </p:bgPr>
    </p:bg>
    <p:spTree>
      <p:nvGrpSpPr>
        <p:cNvPr id="1" name=""/>
        <p:cNvGrpSpPr/>
        <p:nvPr/>
      </p:nvGrpSpPr>
      <p:grpSpPr>
        <a:xfrm>
          <a:off x="0" y="0"/>
          <a:ext cx="0" cy="0"/>
          <a:chOff x="0" y="0"/>
          <a:chExt cx="0" cy="0"/>
        </a:xfrm>
      </p:grpSpPr>
      <p:sp>
        <p:nvSpPr>
          <p:cNvPr id="6146" name="Rectangle 2">
            <a:extLst>
              <a:ext uri="{FF2B5EF4-FFF2-40B4-BE49-F238E27FC236}">
                <a16:creationId xmlns:a16="http://schemas.microsoft.com/office/drawing/2014/main" id="{1F0F383A-04D7-4DA1-855A-6437B2611602}"/>
              </a:ext>
            </a:extLst>
          </p:cNvPr>
          <p:cNvSpPr>
            <a:spLocks noGrp="1" noChangeArrowheads="1"/>
          </p:cNvSpPr>
          <p:nvPr>
            <p:ph type="title"/>
          </p:nvPr>
        </p:nvSpPr>
        <p:spPr/>
        <p:txBody>
          <a:bodyPr/>
          <a:lstStyle/>
          <a:p>
            <a:pPr eaLnBrk="1" hangingPunct="1"/>
            <a:r>
              <a:rPr lang="en-US" altLang="en-US"/>
              <a:t>Junk Science</a:t>
            </a:r>
          </a:p>
        </p:txBody>
      </p:sp>
      <p:sp>
        <p:nvSpPr>
          <p:cNvPr id="6147" name="Rectangle 3">
            <a:extLst>
              <a:ext uri="{FF2B5EF4-FFF2-40B4-BE49-F238E27FC236}">
                <a16:creationId xmlns:a16="http://schemas.microsoft.com/office/drawing/2014/main" id="{FE75F259-F857-4656-BAC4-AECC663F4DC3}"/>
              </a:ext>
            </a:extLst>
          </p:cNvPr>
          <p:cNvSpPr>
            <a:spLocks noGrp="1" noChangeArrowheads="1"/>
          </p:cNvSpPr>
          <p:nvPr>
            <p:ph idx="1"/>
          </p:nvPr>
        </p:nvSpPr>
        <p:spPr/>
        <p:txBody>
          <a:bodyPr/>
          <a:lstStyle/>
          <a:p>
            <a:pPr eaLnBrk="1" hangingPunct="1">
              <a:lnSpc>
                <a:spcPct val="90000"/>
              </a:lnSpc>
            </a:pPr>
            <a:r>
              <a:rPr lang="en-US" altLang="en-US" u="sng"/>
              <a:t>Definition</a:t>
            </a:r>
            <a:r>
              <a:rPr lang="en-US" altLang="en-US"/>
              <a:t>: </a:t>
            </a:r>
            <a:r>
              <a:rPr lang="en-US" altLang="en-US" b="1"/>
              <a:t>Faulty scientific data and analysis used to further a special agenda</a:t>
            </a:r>
            <a:r>
              <a:rPr lang="en-US" altLang="en-US"/>
              <a:t>, such as the “Ab Rocket” or “WuYi Tea Diet Plan”</a:t>
            </a:r>
          </a:p>
          <a:p>
            <a:pPr eaLnBrk="1" hangingPunct="1">
              <a:lnSpc>
                <a:spcPct val="90000"/>
              </a:lnSpc>
            </a:pPr>
            <a:r>
              <a:rPr lang="en-US" altLang="en-US" u="sng"/>
              <a:t>Who uses it</a:t>
            </a:r>
            <a:r>
              <a:rPr lang="en-US" altLang="en-US"/>
              <a:t>?  The media, personal injury lawyers, social activists, government regulators, businesses, politicians, individual self-motivated scientists, individuals selling consumer products</a:t>
            </a:r>
          </a:p>
          <a:p>
            <a:pPr eaLnBrk="1" hangingPunct="1">
              <a:lnSpc>
                <a:spcPct val="90000"/>
              </a:lnSpc>
              <a:buFontTx/>
              <a:buNone/>
            </a:pPr>
            <a:r>
              <a:rPr lang="en-US" altLang="en-US"/>
              <a:t>  (From Union of Concerned Scientists)</a:t>
            </a:r>
          </a:p>
          <a:p>
            <a:pPr eaLnBrk="1" hangingPunct="1">
              <a:lnSpc>
                <a:spcPct val="90000"/>
              </a:lnSpc>
              <a:buFontTx/>
              <a:buNone/>
            </a:pPr>
            <a:endParaRPr lang="en-US" altLang="en-US"/>
          </a:p>
        </p:txBody>
      </p:sp>
    </p:spTree>
  </p:cSld>
  <p:clrMapOvr>
    <a:overrideClrMapping bg1="lt1" tx1="dk1" bg2="lt2" tx2="dk2" accent1="accent1" accent2="accent2" accent3="accent3" accent4="accent4" accent5="accent5" accent6="accent6" hlink="hlink" folHlink="folHlink"/>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a:extLst>
              <a:ext uri="{FF2B5EF4-FFF2-40B4-BE49-F238E27FC236}">
                <a16:creationId xmlns:a16="http://schemas.microsoft.com/office/drawing/2014/main" id="{2193E8B3-2752-49AB-A2D7-6F6375E29286}"/>
              </a:ext>
            </a:extLst>
          </p:cNvPr>
          <p:cNvSpPr>
            <a:spLocks noGrp="1" noChangeArrowheads="1"/>
          </p:cNvSpPr>
          <p:nvPr>
            <p:ph type="title"/>
          </p:nvPr>
        </p:nvSpPr>
        <p:spPr/>
        <p:txBody>
          <a:bodyPr/>
          <a:lstStyle/>
          <a:p>
            <a:pPr eaLnBrk="1" hangingPunct="1"/>
            <a:r>
              <a:rPr lang="en-US" altLang="en-US"/>
              <a:t>Pseudoscience</a:t>
            </a:r>
          </a:p>
        </p:txBody>
      </p:sp>
      <p:sp>
        <p:nvSpPr>
          <p:cNvPr id="7171" name="Rectangle 3">
            <a:extLst>
              <a:ext uri="{FF2B5EF4-FFF2-40B4-BE49-F238E27FC236}">
                <a16:creationId xmlns:a16="http://schemas.microsoft.com/office/drawing/2014/main" id="{1BBB411B-0207-433A-9172-2CEC1D50B727}"/>
              </a:ext>
            </a:extLst>
          </p:cNvPr>
          <p:cNvSpPr>
            <a:spLocks noGrp="1" noChangeArrowheads="1"/>
          </p:cNvSpPr>
          <p:nvPr>
            <p:ph type="body" idx="1"/>
          </p:nvPr>
        </p:nvSpPr>
        <p:spPr/>
        <p:txBody>
          <a:bodyPr/>
          <a:lstStyle/>
          <a:p>
            <a:pPr eaLnBrk="1" hangingPunct="1"/>
            <a:r>
              <a:rPr lang="en-US" altLang="en-US" u="sng"/>
              <a:t>Definition</a:t>
            </a:r>
            <a:r>
              <a:rPr lang="en-US" altLang="en-US"/>
              <a:t>: </a:t>
            </a:r>
            <a:r>
              <a:rPr lang="en-US" altLang="en-US" b="1"/>
              <a:t>Beliefs or practices mistakenly regarded as being based on the scientific method </a:t>
            </a:r>
            <a:r>
              <a:rPr lang="en-US" altLang="en-US"/>
              <a:t>(</a:t>
            </a:r>
            <a:r>
              <a:rPr lang="en-US" altLang="en-US" u="sng"/>
              <a:t>Compact Oxford English Dictionary</a:t>
            </a:r>
            <a:r>
              <a:rPr lang="en-US" altLang="en-US"/>
              <a:t>, 2003), such as “Big Foot”</a:t>
            </a:r>
          </a:p>
          <a:p>
            <a:pPr eaLnBrk="1" hangingPunct="1"/>
            <a:r>
              <a:rPr lang="en-US" altLang="en-US"/>
              <a:t>It “sounds scientific,” but is not based on extensive, peer reviewed research that is reproducible.</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a:extLst>
              <a:ext uri="{FF2B5EF4-FFF2-40B4-BE49-F238E27FC236}">
                <a16:creationId xmlns:a16="http://schemas.microsoft.com/office/drawing/2014/main" id="{D3DD48F3-48F6-4AD1-999A-7F86E79F88DA}"/>
              </a:ext>
            </a:extLst>
          </p:cNvPr>
          <p:cNvSpPr>
            <a:spLocks noGrp="1" noChangeArrowheads="1"/>
          </p:cNvSpPr>
          <p:nvPr>
            <p:ph type="title"/>
          </p:nvPr>
        </p:nvSpPr>
        <p:spPr/>
        <p:txBody>
          <a:bodyPr/>
          <a:lstStyle/>
          <a:p>
            <a:pPr eaLnBrk="1" hangingPunct="1"/>
            <a:r>
              <a:rPr lang="en-US" altLang="en-US" sz="2800"/>
              <a:t>Further Definition/Examples</a:t>
            </a:r>
            <a:br>
              <a:rPr lang="en-US" altLang="en-US" sz="2800"/>
            </a:br>
            <a:r>
              <a:rPr lang="en-US" altLang="en-US" sz="2800"/>
              <a:t>(Steven Dutch, Natural and Applied Sciences, University of Wisconsin, Green Bay, 2009)</a:t>
            </a:r>
            <a:br>
              <a:rPr lang="en-US" altLang="en-US" sz="2800"/>
            </a:br>
            <a:br>
              <a:rPr lang="en-US" altLang="en-US" sz="2800"/>
            </a:br>
            <a:endParaRPr lang="en-US" altLang="en-US" sz="2800"/>
          </a:p>
        </p:txBody>
      </p:sp>
      <p:grpSp>
        <p:nvGrpSpPr>
          <p:cNvPr id="8195" name="Group 23" descr="Chart with examples of pseudoscience and junk science">
            <a:extLst>
              <a:ext uri="{FF2B5EF4-FFF2-40B4-BE49-F238E27FC236}">
                <a16:creationId xmlns:a16="http://schemas.microsoft.com/office/drawing/2014/main" id="{993C0EFF-246D-4DEF-9C9B-2CA20808A927}"/>
              </a:ext>
            </a:extLst>
          </p:cNvPr>
          <p:cNvGrpSpPr>
            <a:grpSpLocks/>
          </p:cNvGrpSpPr>
          <p:nvPr/>
        </p:nvGrpSpPr>
        <p:grpSpPr bwMode="auto">
          <a:xfrm>
            <a:off x="-3175" y="2601913"/>
            <a:ext cx="9151938" cy="1654175"/>
            <a:chOff x="-3" y="-3"/>
            <a:chExt cx="5765" cy="1042"/>
          </a:xfrm>
        </p:grpSpPr>
        <p:grpSp>
          <p:nvGrpSpPr>
            <p:cNvPr id="8196" name="Group 21">
              <a:extLst>
                <a:ext uri="{FF2B5EF4-FFF2-40B4-BE49-F238E27FC236}">
                  <a16:creationId xmlns:a16="http://schemas.microsoft.com/office/drawing/2014/main" id="{F394FFE7-D5AD-4AD0-A809-63F6CAC0D690}"/>
                </a:ext>
              </a:extLst>
            </p:cNvPr>
            <p:cNvGrpSpPr>
              <a:grpSpLocks/>
            </p:cNvGrpSpPr>
            <p:nvPr/>
          </p:nvGrpSpPr>
          <p:grpSpPr bwMode="auto">
            <a:xfrm>
              <a:off x="0" y="0"/>
              <a:ext cx="5759" cy="1036"/>
              <a:chOff x="0" y="0"/>
              <a:chExt cx="5759" cy="1036"/>
            </a:xfrm>
          </p:grpSpPr>
          <p:grpSp>
            <p:nvGrpSpPr>
              <p:cNvPr id="8198" name="Group 10">
                <a:extLst>
                  <a:ext uri="{FF2B5EF4-FFF2-40B4-BE49-F238E27FC236}">
                    <a16:creationId xmlns:a16="http://schemas.microsoft.com/office/drawing/2014/main" id="{9B243292-7561-4580-AC40-C971594A33E7}"/>
                  </a:ext>
                </a:extLst>
              </p:cNvPr>
              <p:cNvGrpSpPr>
                <a:grpSpLocks/>
              </p:cNvGrpSpPr>
              <p:nvPr/>
            </p:nvGrpSpPr>
            <p:grpSpPr bwMode="auto">
              <a:xfrm>
                <a:off x="0" y="0"/>
                <a:ext cx="532" cy="518"/>
                <a:chOff x="0" y="0"/>
                <a:chExt cx="532" cy="518"/>
              </a:xfrm>
            </p:grpSpPr>
            <p:sp>
              <p:nvSpPr>
                <p:cNvPr id="8214" name="Rectangle 3">
                  <a:extLst>
                    <a:ext uri="{FF2B5EF4-FFF2-40B4-BE49-F238E27FC236}">
                      <a16:creationId xmlns:a16="http://schemas.microsoft.com/office/drawing/2014/main" id="{C9430F53-D30B-415F-BE06-9AD21CE90A43}"/>
                    </a:ext>
                  </a:extLst>
                </p:cNvPr>
                <p:cNvSpPr>
                  <a:spLocks noChangeArrowheads="1"/>
                </p:cNvSpPr>
                <p:nvPr/>
              </p:nvSpPr>
              <p:spPr bwMode="auto">
                <a:xfrm>
                  <a:off x="0" y="0"/>
                  <a:ext cx="532" cy="5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endParaRPr lang="en-US" altLang="en-US" sz="2400"/>
                </a:p>
              </p:txBody>
            </p:sp>
            <p:sp>
              <p:nvSpPr>
                <p:cNvPr id="8215" name="Rectangle 9">
                  <a:extLst>
                    <a:ext uri="{FF2B5EF4-FFF2-40B4-BE49-F238E27FC236}">
                      <a16:creationId xmlns:a16="http://schemas.microsoft.com/office/drawing/2014/main" id="{522A5385-477A-4EC7-A506-04BA933B1907}"/>
                    </a:ext>
                  </a:extLst>
                </p:cNvPr>
                <p:cNvSpPr>
                  <a:spLocks noChangeArrowheads="1"/>
                </p:cNvSpPr>
                <p:nvPr/>
              </p:nvSpPr>
              <p:spPr bwMode="auto">
                <a:xfrm>
                  <a:off x="0" y="0"/>
                  <a:ext cx="532" cy="518"/>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endParaRPr lang="en-US" altLang="en-US" sz="2400"/>
                </a:p>
              </p:txBody>
            </p:sp>
          </p:grpSp>
          <p:grpSp>
            <p:nvGrpSpPr>
              <p:cNvPr id="8199" name="Group 12">
                <a:extLst>
                  <a:ext uri="{FF2B5EF4-FFF2-40B4-BE49-F238E27FC236}">
                    <a16:creationId xmlns:a16="http://schemas.microsoft.com/office/drawing/2014/main" id="{9D5AF2B5-E711-4FD5-9BD9-7B34BAF21E71}"/>
                  </a:ext>
                </a:extLst>
              </p:cNvPr>
              <p:cNvGrpSpPr>
                <a:grpSpLocks/>
              </p:cNvGrpSpPr>
              <p:nvPr/>
            </p:nvGrpSpPr>
            <p:grpSpPr bwMode="auto">
              <a:xfrm>
                <a:off x="532" y="0"/>
                <a:ext cx="923" cy="518"/>
                <a:chOff x="532" y="0"/>
                <a:chExt cx="923" cy="518"/>
              </a:xfrm>
            </p:grpSpPr>
            <p:sp>
              <p:nvSpPr>
                <p:cNvPr id="8212" name="Rectangle 4">
                  <a:extLst>
                    <a:ext uri="{FF2B5EF4-FFF2-40B4-BE49-F238E27FC236}">
                      <a16:creationId xmlns:a16="http://schemas.microsoft.com/office/drawing/2014/main" id="{ECB97783-BE03-4046-BD25-D1BE22024980}"/>
                    </a:ext>
                  </a:extLst>
                </p:cNvPr>
                <p:cNvSpPr>
                  <a:spLocks noChangeArrowheads="1"/>
                </p:cNvSpPr>
                <p:nvPr/>
              </p:nvSpPr>
              <p:spPr bwMode="auto">
                <a:xfrm>
                  <a:off x="532" y="0"/>
                  <a:ext cx="923" cy="5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altLang="en-US" sz="2400"/>
                    <a:t>Pseudoscience</a:t>
                  </a:r>
                </a:p>
              </p:txBody>
            </p:sp>
            <p:sp>
              <p:nvSpPr>
                <p:cNvPr id="8213" name="Rectangle 11">
                  <a:extLst>
                    <a:ext uri="{FF2B5EF4-FFF2-40B4-BE49-F238E27FC236}">
                      <a16:creationId xmlns:a16="http://schemas.microsoft.com/office/drawing/2014/main" id="{67F4BED4-11E5-4469-84B2-18E6F1A7AB28}"/>
                    </a:ext>
                  </a:extLst>
                </p:cNvPr>
                <p:cNvSpPr>
                  <a:spLocks noChangeArrowheads="1"/>
                </p:cNvSpPr>
                <p:nvPr/>
              </p:nvSpPr>
              <p:spPr bwMode="auto">
                <a:xfrm>
                  <a:off x="532" y="0"/>
                  <a:ext cx="923" cy="518"/>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endParaRPr lang="en-US" altLang="en-US" sz="2400"/>
                </a:p>
              </p:txBody>
            </p:sp>
          </p:grpSp>
          <p:grpSp>
            <p:nvGrpSpPr>
              <p:cNvPr id="8200" name="Group 14">
                <a:extLst>
                  <a:ext uri="{FF2B5EF4-FFF2-40B4-BE49-F238E27FC236}">
                    <a16:creationId xmlns:a16="http://schemas.microsoft.com/office/drawing/2014/main" id="{A1BE3429-7E7D-489D-B666-0A0B826784AE}"/>
                  </a:ext>
                </a:extLst>
              </p:cNvPr>
              <p:cNvGrpSpPr>
                <a:grpSpLocks/>
              </p:cNvGrpSpPr>
              <p:nvPr/>
            </p:nvGrpSpPr>
            <p:grpSpPr bwMode="auto">
              <a:xfrm>
                <a:off x="1455" y="0"/>
                <a:ext cx="4304" cy="518"/>
                <a:chOff x="1455" y="0"/>
                <a:chExt cx="4304" cy="518"/>
              </a:xfrm>
            </p:grpSpPr>
            <p:sp>
              <p:nvSpPr>
                <p:cNvPr id="8210" name="Rectangle 5">
                  <a:extLst>
                    <a:ext uri="{FF2B5EF4-FFF2-40B4-BE49-F238E27FC236}">
                      <a16:creationId xmlns:a16="http://schemas.microsoft.com/office/drawing/2014/main" id="{FED4F18D-39D0-487B-8FD6-C388E9A70413}"/>
                    </a:ext>
                  </a:extLst>
                </p:cNvPr>
                <p:cNvSpPr>
                  <a:spLocks noChangeArrowheads="1"/>
                </p:cNvSpPr>
                <p:nvPr/>
              </p:nvSpPr>
              <p:spPr bwMode="auto">
                <a:xfrm>
                  <a:off x="1455" y="0"/>
                  <a:ext cx="4304" cy="5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altLang="en-US" sz="2400"/>
                    <a:t>Velikovsky, Creationism, UFO's, Bigfoot, Loch Ness Monster, Psychic phenomena, Astrology, horoscopes; </a:t>
                  </a:r>
                </a:p>
              </p:txBody>
            </p:sp>
            <p:sp>
              <p:nvSpPr>
                <p:cNvPr id="8211" name="Rectangle 13">
                  <a:extLst>
                    <a:ext uri="{FF2B5EF4-FFF2-40B4-BE49-F238E27FC236}">
                      <a16:creationId xmlns:a16="http://schemas.microsoft.com/office/drawing/2014/main" id="{8B1DC188-4AFF-45E5-994A-2174A218975B}"/>
                    </a:ext>
                  </a:extLst>
                </p:cNvPr>
                <p:cNvSpPr>
                  <a:spLocks noChangeArrowheads="1"/>
                </p:cNvSpPr>
                <p:nvPr/>
              </p:nvSpPr>
              <p:spPr bwMode="auto">
                <a:xfrm>
                  <a:off x="1455" y="0"/>
                  <a:ext cx="4304" cy="518"/>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endParaRPr lang="en-US" altLang="en-US" sz="2400"/>
                </a:p>
              </p:txBody>
            </p:sp>
          </p:grpSp>
          <p:grpSp>
            <p:nvGrpSpPr>
              <p:cNvPr id="8201" name="Group 16">
                <a:extLst>
                  <a:ext uri="{FF2B5EF4-FFF2-40B4-BE49-F238E27FC236}">
                    <a16:creationId xmlns:a16="http://schemas.microsoft.com/office/drawing/2014/main" id="{A31F4EC2-7451-4663-BC88-BB6914BF36F7}"/>
                  </a:ext>
                </a:extLst>
              </p:cNvPr>
              <p:cNvGrpSpPr>
                <a:grpSpLocks/>
              </p:cNvGrpSpPr>
              <p:nvPr/>
            </p:nvGrpSpPr>
            <p:grpSpPr bwMode="auto">
              <a:xfrm>
                <a:off x="0" y="518"/>
                <a:ext cx="532" cy="518"/>
                <a:chOff x="0" y="518"/>
                <a:chExt cx="532" cy="518"/>
              </a:xfrm>
            </p:grpSpPr>
            <p:sp>
              <p:nvSpPr>
                <p:cNvPr id="8208" name="Rectangle 6">
                  <a:extLst>
                    <a:ext uri="{FF2B5EF4-FFF2-40B4-BE49-F238E27FC236}">
                      <a16:creationId xmlns:a16="http://schemas.microsoft.com/office/drawing/2014/main" id="{523ED758-22C9-4774-8CFE-E706D7CDB045}"/>
                    </a:ext>
                  </a:extLst>
                </p:cNvPr>
                <p:cNvSpPr>
                  <a:spLocks noChangeArrowheads="1"/>
                </p:cNvSpPr>
                <p:nvPr/>
              </p:nvSpPr>
              <p:spPr bwMode="auto">
                <a:xfrm>
                  <a:off x="0" y="518"/>
                  <a:ext cx="532" cy="5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endParaRPr lang="en-US" altLang="en-US" sz="2400"/>
                </a:p>
              </p:txBody>
            </p:sp>
            <p:sp>
              <p:nvSpPr>
                <p:cNvPr id="8209" name="Rectangle 15">
                  <a:extLst>
                    <a:ext uri="{FF2B5EF4-FFF2-40B4-BE49-F238E27FC236}">
                      <a16:creationId xmlns:a16="http://schemas.microsoft.com/office/drawing/2014/main" id="{A321A3AB-E886-454A-9C0D-DC8EE3D9E59C}"/>
                    </a:ext>
                  </a:extLst>
                </p:cNvPr>
                <p:cNvSpPr>
                  <a:spLocks noChangeArrowheads="1"/>
                </p:cNvSpPr>
                <p:nvPr/>
              </p:nvSpPr>
              <p:spPr bwMode="auto">
                <a:xfrm>
                  <a:off x="0" y="518"/>
                  <a:ext cx="532" cy="518"/>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endParaRPr lang="en-US" altLang="en-US" sz="2400"/>
                </a:p>
              </p:txBody>
            </p:sp>
          </p:grpSp>
          <p:grpSp>
            <p:nvGrpSpPr>
              <p:cNvPr id="8202" name="Group 18">
                <a:extLst>
                  <a:ext uri="{FF2B5EF4-FFF2-40B4-BE49-F238E27FC236}">
                    <a16:creationId xmlns:a16="http://schemas.microsoft.com/office/drawing/2014/main" id="{C018D29A-A590-411E-8CAF-DD24AE20F9AD}"/>
                  </a:ext>
                </a:extLst>
              </p:cNvPr>
              <p:cNvGrpSpPr>
                <a:grpSpLocks/>
              </p:cNvGrpSpPr>
              <p:nvPr/>
            </p:nvGrpSpPr>
            <p:grpSpPr bwMode="auto">
              <a:xfrm>
                <a:off x="532" y="518"/>
                <a:ext cx="923" cy="518"/>
                <a:chOff x="532" y="518"/>
                <a:chExt cx="923" cy="518"/>
              </a:xfrm>
            </p:grpSpPr>
            <p:sp>
              <p:nvSpPr>
                <p:cNvPr id="8206" name="Rectangle 7">
                  <a:extLst>
                    <a:ext uri="{FF2B5EF4-FFF2-40B4-BE49-F238E27FC236}">
                      <a16:creationId xmlns:a16="http://schemas.microsoft.com/office/drawing/2014/main" id="{E4B9320E-24AA-495E-A9FE-FA7D0DF53BD6}"/>
                    </a:ext>
                  </a:extLst>
                </p:cNvPr>
                <p:cNvSpPr>
                  <a:spLocks noChangeArrowheads="1"/>
                </p:cNvSpPr>
                <p:nvPr/>
              </p:nvSpPr>
              <p:spPr bwMode="auto">
                <a:xfrm>
                  <a:off x="532" y="518"/>
                  <a:ext cx="923" cy="5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altLang="en-US" sz="2400"/>
                    <a:t>Junk Science</a:t>
                  </a:r>
                </a:p>
              </p:txBody>
            </p:sp>
            <p:sp>
              <p:nvSpPr>
                <p:cNvPr id="8207" name="Rectangle 17">
                  <a:extLst>
                    <a:ext uri="{FF2B5EF4-FFF2-40B4-BE49-F238E27FC236}">
                      <a16:creationId xmlns:a16="http://schemas.microsoft.com/office/drawing/2014/main" id="{3A9D30A1-7A43-4675-82A2-7104277CB2DF}"/>
                    </a:ext>
                  </a:extLst>
                </p:cNvPr>
                <p:cNvSpPr>
                  <a:spLocks noChangeArrowheads="1"/>
                </p:cNvSpPr>
                <p:nvPr/>
              </p:nvSpPr>
              <p:spPr bwMode="auto">
                <a:xfrm>
                  <a:off x="532" y="518"/>
                  <a:ext cx="923" cy="518"/>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endParaRPr lang="en-US" altLang="en-US" sz="2400"/>
                </a:p>
              </p:txBody>
            </p:sp>
          </p:grpSp>
          <p:grpSp>
            <p:nvGrpSpPr>
              <p:cNvPr id="8203" name="Group 20">
                <a:extLst>
                  <a:ext uri="{FF2B5EF4-FFF2-40B4-BE49-F238E27FC236}">
                    <a16:creationId xmlns:a16="http://schemas.microsoft.com/office/drawing/2014/main" id="{23E7CB81-FA63-444A-834F-6189F8A82A9A}"/>
                  </a:ext>
                </a:extLst>
              </p:cNvPr>
              <p:cNvGrpSpPr>
                <a:grpSpLocks/>
              </p:cNvGrpSpPr>
              <p:nvPr/>
            </p:nvGrpSpPr>
            <p:grpSpPr bwMode="auto">
              <a:xfrm>
                <a:off x="1455" y="518"/>
                <a:ext cx="4304" cy="518"/>
                <a:chOff x="1455" y="518"/>
                <a:chExt cx="4304" cy="518"/>
              </a:xfrm>
            </p:grpSpPr>
            <p:sp>
              <p:nvSpPr>
                <p:cNvPr id="8204" name="Rectangle 8">
                  <a:extLst>
                    <a:ext uri="{FF2B5EF4-FFF2-40B4-BE49-F238E27FC236}">
                      <a16:creationId xmlns:a16="http://schemas.microsoft.com/office/drawing/2014/main" id="{BA95251E-9698-4788-8296-BC6818259D1E}"/>
                    </a:ext>
                  </a:extLst>
                </p:cNvPr>
                <p:cNvSpPr>
                  <a:spLocks noChangeArrowheads="1"/>
                </p:cNvSpPr>
                <p:nvPr/>
              </p:nvSpPr>
              <p:spPr bwMode="auto">
                <a:xfrm>
                  <a:off x="1455" y="518"/>
                  <a:ext cx="4304" cy="5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altLang="en-US" sz="2000"/>
                    <a:t>Pseudoscience used for practical purposes: denying unpleasant realities about the environment or winning a legal contest, quick  result diet/exercise plans, “unbelievable” employment plans, etc.</a:t>
                  </a:r>
                </a:p>
              </p:txBody>
            </p:sp>
            <p:sp>
              <p:nvSpPr>
                <p:cNvPr id="8205" name="Rectangle 19">
                  <a:extLst>
                    <a:ext uri="{FF2B5EF4-FFF2-40B4-BE49-F238E27FC236}">
                      <a16:creationId xmlns:a16="http://schemas.microsoft.com/office/drawing/2014/main" id="{15967EE5-7237-448F-ACEA-44867AD9AED9}"/>
                    </a:ext>
                  </a:extLst>
                </p:cNvPr>
                <p:cNvSpPr>
                  <a:spLocks noChangeArrowheads="1"/>
                </p:cNvSpPr>
                <p:nvPr/>
              </p:nvSpPr>
              <p:spPr bwMode="auto">
                <a:xfrm>
                  <a:off x="1455" y="518"/>
                  <a:ext cx="4304" cy="518"/>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endParaRPr lang="en-US" altLang="en-US" sz="2400"/>
                </a:p>
              </p:txBody>
            </p:sp>
          </p:grpSp>
        </p:grpSp>
        <p:sp>
          <p:nvSpPr>
            <p:cNvPr id="8197" name="Rectangle 22">
              <a:extLst>
                <a:ext uri="{FF2B5EF4-FFF2-40B4-BE49-F238E27FC236}">
                  <a16:creationId xmlns:a16="http://schemas.microsoft.com/office/drawing/2014/main" id="{7572A21D-AC8E-4620-AB8D-5A2231B108BC}"/>
                </a:ext>
              </a:extLst>
            </p:cNvPr>
            <p:cNvSpPr>
              <a:spLocks noChangeArrowheads="1"/>
            </p:cNvSpPr>
            <p:nvPr/>
          </p:nvSpPr>
          <p:spPr bwMode="auto">
            <a:xfrm>
              <a:off x="-3" y="-3"/>
              <a:ext cx="5765" cy="1042"/>
            </a:xfrm>
            <a:prstGeom prst="rect">
              <a:avLst/>
            </a:prstGeom>
            <a:noFill/>
            <a:ln w="9525">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endParaRPr lang="en-US" altLang="en-US" sz="2400"/>
            </a:p>
          </p:txBody>
        </p:sp>
      </p:gr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878F9FEA-A53C-4911-809A-14835223A5B5}"/>
              </a:ext>
            </a:extLst>
          </p:cNvPr>
          <p:cNvSpPr>
            <a:spLocks noGrp="1" noChangeArrowheads="1"/>
          </p:cNvSpPr>
          <p:nvPr>
            <p:ph type="title"/>
          </p:nvPr>
        </p:nvSpPr>
        <p:spPr>
          <a:xfrm>
            <a:off x="609600" y="609600"/>
            <a:ext cx="7772400" cy="1143000"/>
          </a:xfrm>
        </p:spPr>
        <p:txBody>
          <a:bodyPr/>
          <a:lstStyle/>
          <a:p>
            <a:r>
              <a:rPr lang="en-US" altLang="en-US" sz="2800"/>
              <a:t>Why should this lesson be taught to elementary and secondary students? *To help students:  </a:t>
            </a:r>
          </a:p>
        </p:txBody>
      </p:sp>
      <p:sp>
        <p:nvSpPr>
          <p:cNvPr id="3" name="Content Placeholder 2">
            <a:extLst>
              <a:ext uri="{FF2B5EF4-FFF2-40B4-BE49-F238E27FC236}">
                <a16:creationId xmlns:a16="http://schemas.microsoft.com/office/drawing/2014/main" id="{D10F84DE-EDB8-420C-9E47-0375DE3FE8F3}"/>
              </a:ext>
            </a:extLst>
          </p:cNvPr>
          <p:cNvSpPr>
            <a:spLocks noGrp="1"/>
          </p:cNvSpPr>
          <p:nvPr>
            <p:ph idx="1"/>
          </p:nvPr>
        </p:nvSpPr>
        <p:spPr/>
        <p:txBody>
          <a:bodyPr/>
          <a:lstStyle/>
          <a:p>
            <a:pPr marL="0" indent="0" eaLnBrk="1" hangingPunct="1">
              <a:buFontTx/>
              <a:buNone/>
              <a:defRPr/>
            </a:pPr>
            <a:r>
              <a:rPr lang="en-US" sz="2800" dirty="0"/>
              <a:t>1.   Develop critical thinking skills.</a:t>
            </a:r>
          </a:p>
          <a:p>
            <a:pPr marL="514350" indent="-514350" eaLnBrk="1" hangingPunct="1">
              <a:buFont typeface="+mj-lt"/>
              <a:buAutoNum type="arabicPeriod"/>
              <a:defRPr/>
            </a:pPr>
            <a:r>
              <a:rPr lang="en-US" sz="2800" dirty="0"/>
              <a:t>Become intelligent consumers.</a:t>
            </a:r>
          </a:p>
          <a:p>
            <a:pPr marL="514350" indent="-514350" eaLnBrk="1" hangingPunct="1">
              <a:buFont typeface="+mj-lt"/>
              <a:buAutoNum type="arabicPeriod"/>
              <a:defRPr/>
            </a:pPr>
            <a:r>
              <a:rPr lang="en-US" sz="2800" dirty="0"/>
              <a:t>Avoid losing money in scams.</a:t>
            </a:r>
          </a:p>
          <a:p>
            <a:pPr marL="514350" indent="-514350" eaLnBrk="1" hangingPunct="1">
              <a:buFont typeface="+mj-lt"/>
              <a:buAutoNum type="arabicPeriod"/>
              <a:defRPr/>
            </a:pPr>
            <a:r>
              <a:rPr lang="en-US" sz="2800" dirty="0"/>
              <a:t>Recognize false statements by politicians or those in authority about diseases, use of vaccines, climate change, etc. and rely on scientific evidence when choosing leaders, lifestyles, etc. </a:t>
            </a:r>
          </a:p>
          <a:p>
            <a:pPr marL="514350" indent="-514350" eaLnBrk="1" hangingPunct="1">
              <a:buFont typeface="+mj-lt"/>
              <a:buAutoNum type="arabicPeriod"/>
              <a:defRPr/>
            </a:pPr>
            <a:r>
              <a:rPr lang="en-US" sz="2800" dirty="0"/>
              <a:t>Avoid damaging  health with faulty diet plans, nutritional supplements, or exercise regimens.</a:t>
            </a:r>
          </a:p>
          <a:p>
            <a:pPr eaLnBrk="1" hangingPunct="1">
              <a:buFontTx/>
              <a:buNone/>
              <a:defRPr/>
            </a:pPr>
            <a:r>
              <a:rPr lang="en-US" dirty="0"/>
              <a:t>* </a:t>
            </a:r>
            <a:r>
              <a:rPr lang="en-US" sz="2000" dirty="0"/>
              <a:t>Starting by 3</a:t>
            </a:r>
            <a:r>
              <a:rPr lang="en-US" sz="2000" baseline="30000" dirty="0"/>
              <a:t>rd</a:t>
            </a:r>
            <a:r>
              <a:rPr lang="en-US" sz="2000" dirty="0"/>
              <a:t> -4</a:t>
            </a:r>
            <a:r>
              <a:rPr lang="en-US" sz="2000" baseline="30000" dirty="0"/>
              <a:t>th</a:t>
            </a:r>
            <a:r>
              <a:rPr lang="en-US" sz="2000" dirty="0"/>
              <a:t> grade. </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a:extLst>
              <a:ext uri="{FF2B5EF4-FFF2-40B4-BE49-F238E27FC236}">
                <a16:creationId xmlns:a16="http://schemas.microsoft.com/office/drawing/2014/main" id="{AEAD2841-2199-4D3E-9451-A3E1ED105354}"/>
              </a:ext>
            </a:extLst>
          </p:cNvPr>
          <p:cNvSpPr>
            <a:spLocks noGrp="1" noChangeArrowheads="1"/>
          </p:cNvSpPr>
          <p:nvPr>
            <p:ph type="title"/>
          </p:nvPr>
        </p:nvSpPr>
        <p:spPr/>
        <p:txBody>
          <a:bodyPr/>
          <a:lstStyle/>
          <a:p>
            <a:pPr eaLnBrk="1" hangingPunct="1"/>
            <a:r>
              <a:rPr lang="en-US" altLang="en-US"/>
              <a:t>Science    vs.  Pseudoscience</a:t>
            </a:r>
            <a:br>
              <a:rPr lang="en-US" altLang="en-US"/>
            </a:br>
            <a:r>
              <a:rPr lang="en-US" altLang="en-US"/>
              <a:t>(Coker, Rory, 2009)</a:t>
            </a:r>
          </a:p>
        </p:txBody>
      </p:sp>
      <p:sp>
        <p:nvSpPr>
          <p:cNvPr id="10243" name="Rectangle 3">
            <a:extLst>
              <a:ext uri="{FF2B5EF4-FFF2-40B4-BE49-F238E27FC236}">
                <a16:creationId xmlns:a16="http://schemas.microsoft.com/office/drawing/2014/main" id="{F8717502-4D26-474F-A5D4-7FE65B542B88}"/>
              </a:ext>
            </a:extLst>
          </p:cNvPr>
          <p:cNvSpPr>
            <a:spLocks noGrp="1" noChangeArrowheads="1"/>
          </p:cNvSpPr>
          <p:nvPr>
            <p:ph type="body" sz="half" idx="1"/>
          </p:nvPr>
        </p:nvSpPr>
        <p:spPr/>
        <p:txBody>
          <a:bodyPr/>
          <a:lstStyle/>
          <a:p>
            <a:pPr eaLnBrk="1" hangingPunct="1"/>
            <a:r>
              <a:rPr lang="en-US" altLang="en-US" sz="2000"/>
              <a:t>Findings are published in scientific journals.</a:t>
            </a:r>
          </a:p>
          <a:p>
            <a:pPr eaLnBrk="1" hangingPunct="1"/>
            <a:r>
              <a:rPr lang="en-US" altLang="en-US" sz="2000"/>
              <a:t>Reproducible results are demanded.</a:t>
            </a:r>
          </a:p>
          <a:p>
            <a:pPr eaLnBrk="1" hangingPunct="1"/>
            <a:r>
              <a:rPr lang="en-US" altLang="en-US" sz="2000"/>
              <a:t>Failures are searched for and studied closely.</a:t>
            </a:r>
          </a:p>
          <a:p>
            <a:pPr eaLnBrk="1" hangingPunct="1"/>
            <a:r>
              <a:rPr lang="en-US" altLang="en-US" sz="2000"/>
              <a:t>More and more is learned in time.</a:t>
            </a:r>
          </a:p>
          <a:p>
            <a:pPr eaLnBrk="1" hangingPunct="1"/>
            <a:r>
              <a:rPr lang="en-US" altLang="en-US" sz="2000"/>
              <a:t>When new evidence contradicts old ideas, they are abandoned.</a:t>
            </a:r>
          </a:p>
          <a:p>
            <a:pPr eaLnBrk="1" hangingPunct="1"/>
            <a:r>
              <a:rPr lang="en-US" altLang="en-US" sz="2000"/>
              <a:t>A scientist does not market unproven practices or products.</a:t>
            </a:r>
          </a:p>
        </p:txBody>
      </p:sp>
      <p:sp>
        <p:nvSpPr>
          <p:cNvPr id="10244" name="Rectangle 4">
            <a:extLst>
              <a:ext uri="{FF2B5EF4-FFF2-40B4-BE49-F238E27FC236}">
                <a16:creationId xmlns:a16="http://schemas.microsoft.com/office/drawing/2014/main" id="{F5328297-2A7D-4F9A-BA14-AC91C8750AFC}"/>
              </a:ext>
            </a:extLst>
          </p:cNvPr>
          <p:cNvSpPr>
            <a:spLocks noGrp="1" noChangeArrowheads="1"/>
          </p:cNvSpPr>
          <p:nvPr>
            <p:ph type="body" sz="half" idx="2"/>
          </p:nvPr>
        </p:nvSpPr>
        <p:spPr/>
        <p:txBody>
          <a:bodyPr/>
          <a:lstStyle/>
          <a:p>
            <a:pPr eaLnBrk="1" hangingPunct="1">
              <a:lnSpc>
                <a:spcPct val="90000"/>
              </a:lnSpc>
              <a:buFontTx/>
              <a:buNone/>
            </a:pPr>
            <a:r>
              <a:rPr lang="en-US" altLang="en-US" sz="2000"/>
              <a:t>Literature is aimed at the general public.</a:t>
            </a:r>
          </a:p>
          <a:p>
            <a:pPr eaLnBrk="1" hangingPunct="1">
              <a:lnSpc>
                <a:spcPct val="90000"/>
              </a:lnSpc>
              <a:buFontTx/>
              <a:buNone/>
            </a:pPr>
            <a:r>
              <a:rPr lang="en-US" altLang="en-US" sz="2000"/>
              <a:t>Results cannot be reproduced or verified.</a:t>
            </a:r>
          </a:p>
          <a:p>
            <a:pPr eaLnBrk="1" hangingPunct="1">
              <a:lnSpc>
                <a:spcPct val="90000"/>
              </a:lnSpc>
              <a:buFontTx/>
              <a:buNone/>
            </a:pPr>
            <a:r>
              <a:rPr lang="en-US" altLang="en-US" sz="2000"/>
              <a:t>Failures are ignored, excused, or hidden.</a:t>
            </a:r>
          </a:p>
          <a:p>
            <a:pPr eaLnBrk="1" hangingPunct="1">
              <a:lnSpc>
                <a:spcPct val="90000"/>
              </a:lnSpc>
              <a:buFontTx/>
              <a:buNone/>
            </a:pPr>
            <a:r>
              <a:rPr lang="en-US" altLang="en-US" sz="2000"/>
              <a:t>As time goes on, no physical phenomena or processes are ever found.</a:t>
            </a:r>
          </a:p>
          <a:p>
            <a:pPr eaLnBrk="1" hangingPunct="1">
              <a:lnSpc>
                <a:spcPct val="90000"/>
              </a:lnSpc>
              <a:buFontTx/>
              <a:buNone/>
            </a:pPr>
            <a:r>
              <a:rPr lang="en-US" altLang="en-US" sz="2000"/>
              <a:t>Convinces by appeal to faith and belief.</a:t>
            </a:r>
          </a:p>
          <a:p>
            <a:pPr eaLnBrk="1" hangingPunct="1">
              <a:lnSpc>
                <a:spcPct val="90000"/>
              </a:lnSpc>
              <a:buFontTx/>
              <a:buNone/>
            </a:pPr>
            <a:r>
              <a:rPr lang="en-US" altLang="en-US" sz="2000"/>
              <a:t>A pseudoscientist earns some or all of his living by selling questionable product</a:t>
            </a:r>
            <a:endParaRPr lang="en-US" altLang="en-US" sz="240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217F8DAE-42A0-4B1C-B295-2EF015B267ED}"/>
              </a:ext>
            </a:extLst>
          </p:cNvPr>
          <p:cNvSpPr>
            <a:spLocks noGrp="1" noChangeArrowheads="1"/>
          </p:cNvSpPr>
          <p:nvPr>
            <p:ph type="title"/>
          </p:nvPr>
        </p:nvSpPr>
        <p:spPr/>
        <p:txBody>
          <a:bodyPr/>
          <a:lstStyle/>
          <a:p>
            <a:r>
              <a:rPr lang="en-US" altLang="en-US"/>
              <a:t>Sample Lesson Plan</a:t>
            </a:r>
          </a:p>
        </p:txBody>
      </p:sp>
      <p:sp>
        <p:nvSpPr>
          <p:cNvPr id="11267" name="Content Placeholder 2">
            <a:extLst>
              <a:ext uri="{FF2B5EF4-FFF2-40B4-BE49-F238E27FC236}">
                <a16:creationId xmlns:a16="http://schemas.microsoft.com/office/drawing/2014/main" id="{03A6818D-D8F6-4F7B-80C0-8D15D9D195AC}"/>
              </a:ext>
            </a:extLst>
          </p:cNvPr>
          <p:cNvSpPr>
            <a:spLocks noGrp="1" noChangeArrowheads="1"/>
          </p:cNvSpPr>
          <p:nvPr>
            <p:ph idx="1"/>
          </p:nvPr>
        </p:nvSpPr>
        <p:spPr/>
        <p:txBody>
          <a:bodyPr/>
          <a:lstStyle/>
          <a:p>
            <a:pPr marL="514350" indent="-514350">
              <a:buFont typeface="Times New Roman" panose="02020603050405020304" pitchFamily="18" charset="0"/>
              <a:buAutoNum type="arabicPeriod"/>
            </a:pPr>
            <a:r>
              <a:rPr lang="en-US" altLang="en-US" sz="2400"/>
              <a:t>After discussing the scientific method, use examples of pseudoscience and junk science such as Big Foot and a fantastic diet plan from a newspaper or magazine.  </a:t>
            </a:r>
          </a:p>
          <a:p>
            <a:pPr marL="514350" indent="-514350">
              <a:buFont typeface="Times New Roman" panose="02020603050405020304" pitchFamily="18" charset="0"/>
              <a:buAutoNum type="arabicPeriod"/>
            </a:pPr>
            <a:r>
              <a:rPr lang="en-US" altLang="en-US" sz="2400"/>
              <a:t>Have students read and discuss pros and cons of the topic in groups or as an individual writing assignment if working from home.</a:t>
            </a:r>
          </a:p>
          <a:p>
            <a:pPr marL="514350" indent="-514350">
              <a:buFont typeface="Times New Roman" panose="02020603050405020304" pitchFamily="18" charset="0"/>
              <a:buAutoNum type="arabicPeriod"/>
            </a:pPr>
            <a:r>
              <a:rPr lang="en-US" altLang="en-US" sz="2400"/>
              <a:t>Have students bring examples to class for a group collage, or if working from home make an individual collage or hand drawn poster from examples of this topic. </a:t>
            </a:r>
          </a:p>
          <a:p>
            <a:pPr marL="514350" indent="-514350">
              <a:buFont typeface="Times New Roman" panose="02020603050405020304" pitchFamily="18" charset="0"/>
              <a:buAutoNum type="arabicPeriod"/>
            </a:pPr>
            <a:endParaRPr lang="en-US" altLang="en-US" sz="2400"/>
          </a:p>
          <a:p>
            <a:pPr marL="514350" indent="-514350">
              <a:buFont typeface="Times New Roman" panose="02020603050405020304" pitchFamily="18" charset="0"/>
              <a:buAutoNum type="arabicPeriod"/>
            </a:pPr>
            <a:endParaRPr lang="en-US" altLang="en-US" sz="2800"/>
          </a:p>
          <a:p>
            <a:pPr marL="514350" indent="-514350">
              <a:buFont typeface="Times New Roman" panose="02020603050405020304" pitchFamily="18" charset="0"/>
              <a:buAutoNum type="arabicPeriod"/>
            </a:pPr>
            <a:endParaRPr lang="en-US" altLang="en-US" sz="2800"/>
          </a:p>
          <a:p>
            <a:pPr marL="514350" indent="-514350">
              <a:buFont typeface="Times New Roman" panose="02020603050405020304" pitchFamily="18" charset="0"/>
              <a:buAutoNum type="arabicPeriod"/>
            </a:pPr>
            <a:endParaRPr lang="en-US" altLang="en-US"/>
          </a:p>
        </p:txBody>
      </p:sp>
    </p:spTree>
  </p:cSld>
  <p:clrMapOvr>
    <a:masterClrMapping/>
  </p:clrMapOvr>
</p:sld>
</file>

<file path=ppt/theme/theme1.xml><?xml version="1.0" encoding="utf-8"?>
<a:theme xmlns:a="http://schemas.openxmlformats.org/drawingml/2006/main" name="Default Design">
  <a:themeElements>
    <a:clrScheme name="Default Design 8">
      <a:dk1>
        <a:srgbClr val="000000"/>
      </a:dk1>
      <a:lt1>
        <a:srgbClr val="FFFFFF"/>
      </a:lt1>
      <a:dk2>
        <a:srgbClr val="000000"/>
      </a:dk2>
      <a:lt2>
        <a:srgbClr val="808080"/>
      </a:lt2>
      <a:accent1>
        <a:srgbClr val="FFCCFF"/>
      </a:accent1>
      <a:accent2>
        <a:srgbClr val="3333CC"/>
      </a:accent2>
      <a:accent3>
        <a:srgbClr val="FFFFFF"/>
      </a:accent3>
      <a:accent4>
        <a:srgbClr val="000000"/>
      </a:accent4>
      <a:accent5>
        <a:srgbClr val="FFE2FF"/>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
      <a:clrScheme name="Default Design 8">
        <a:dk1>
          <a:srgbClr val="000000"/>
        </a:dk1>
        <a:lt1>
          <a:srgbClr val="FFFFFF"/>
        </a:lt1>
        <a:dk2>
          <a:srgbClr val="000000"/>
        </a:dk2>
        <a:lt2>
          <a:srgbClr val="808080"/>
        </a:lt2>
        <a:accent1>
          <a:srgbClr val="FFCCFF"/>
        </a:accent1>
        <a:accent2>
          <a:srgbClr val="3333CC"/>
        </a:accent2>
        <a:accent3>
          <a:srgbClr val="FFFFFF"/>
        </a:accent3>
        <a:accent4>
          <a:srgbClr val="000000"/>
        </a:accent4>
        <a:accent5>
          <a:srgbClr val="FFE2FF"/>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Default Design 8">
    <a:dk1>
      <a:srgbClr val="000000"/>
    </a:dk1>
    <a:lt1>
      <a:srgbClr val="FFFFFF"/>
    </a:lt1>
    <a:dk2>
      <a:srgbClr val="000000"/>
    </a:dk2>
    <a:lt2>
      <a:srgbClr val="808080"/>
    </a:lt2>
    <a:accent1>
      <a:srgbClr val="FFCCFF"/>
    </a:accent1>
    <a:accent2>
      <a:srgbClr val="3333CC"/>
    </a:accent2>
    <a:accent3>
      <a:srgbClr val="FFFFFF"/>
    </a:accent3>
    <a:accent4>
      <a:srgbClr val="000000"/>
    </a:accent4>
    <a:accent5>
      <a:srgbClr val="FFE2FF"/>
    </a:accent5>
    <a:accent6>
      <a:srgbClr val="2D2DB9"/>
    </a:accent6>
    <a:hlink>
      <a:srgbClr val="CCCCFF"/>
    </a:hlink>
    <a:folHlink>
      <a:srgbClr val="B2B2B2"/>
    </a:folHlink>
  </a:clrScheme>
</a:themeOverride>
</file>

<file path=docProps/app.xml><?xml version="1.0" encoding="utf-8"?>
<Properties xmlns="http://schemas.openxmlformats.org/officeDocument/2006/extended-properties" xmlns:vt="http://schemas.openxmlformats.org/officeDocument/2006/docPropsVTypes">
  <Template/>
  <TotalTime>357</TotalTime>
  <Words>696</Words>
  <Application>Microsoft Office PowerPoint</Application>
  <PresentationFormat>On-screen Show (4:3)</PresentationFormat>
  <Paragraphs>56</Paragraphs>
  <Slides>10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Times New Roman</vt:lpstr>
      <vt:lpstr>Arial</vt:lpstr>
      <vt:lpstr>Calibri</vt:lpstr>
      <vt:lpstr>Default Design</vt:lpstr>
      <vt:lpstr>  Pseudoscience and Junk Science   Mrs. Karen Baranoski</vt:lpstr>
      <vt:lpstr>Scientific Method</vt:lpstr>
      <vt:lpstr>“Critical Thinking”</vt:lpstr>
      <vt:lpstr>Junk Science</vt:lpstr>
      <vt:lpstr>Pseudoscience</vt:lpstr>
      <vt:lpstr>Further Definition/Examples (Steven Dutch, Natural and Applied Sciences, University of Wisconsin, Green Bay, 2009)  </vt:lpstr>
      <vt:lpstr>Why should this lesson be taught to elementary and secondary students? *To help students:  </vt:lpstr>
      <vt:lpstr>Science    vs.  Pseudoscience (Coker, Rory, 2009)</vt:lpstr>
      <vt:lpstr>Sample Lesson Plan</vt:lpstr>
      <vt:lpstr>References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Biology 111L King’s College Wilkes-Barre, PA Fall 2009 Tuesday (9:30-12:30) Section B Thursday (9:30-12:30) Section F Friday(2:00-5:00) Section I</dc:title>
  <dc:creator>Karen Baranoski</dc:creator>
  <cp:lastModifiedBy>Elaine</cp:lastModifiedBy>
  <cp:revision>68</cp:revision>
  <dcterms:created xsi:type="dcterms:W3CDTF">2009-09-01T10:38:10Z</dcterms:created>
  <dcterms:modified xsi:type="dcterms:W3CDTF">2020-04-15T12:58:09Z</dcterms:modified>
</cp:coreProperties>
</file>