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62" r:id="rId5"/>
    <p:sldId id="258" r:id="rId6"/>
    <p:sldId id="261" r:id="rId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61" d="100"/>
          <a:sy n="61" d="100"/>
        </p:scale>
        <p:origin x="268"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31DACC3F-2B86-4535-9469-CA609AD4B3AF}"/>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77BC8BF-E289-49F8-B923-81AF2132ECB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A29D3EB-C0D7-4CE6-BECB-F69B221D457D}"/>
              </a:ext>
            </a:extLst>
          </p:cNvPr>
          <p:cNvSpPr>
            <a:spLocks noGrp="1"/>
          </p:cNvSpPr>
          <p:nvPr>
            <p:ph type="sldNum" sz="quarter" idx="12"/>
          </p:nvPr>
        </p:nvSpPr>
        <p:spPr/>
        <p:txBody>
          <a:bodyPr/>
          <a:lstStyle>
            <a:lvl1pPr>
              <a:defRPr/>
            </a:lvl1pPr>
          </a:lstStyle>
          <a:p>
            <a:fld id="{5761790C-8E26-4F6F-8F18-A58B0C85E498}" type="slidenum">
              <a:rPr lang="en-US" altLang="en-US"/>
              <a:pPr/>
              <a:t>‹#›</a:t>
            </a:fld>
            <a:endParaRPr lang="en-US" altLang="en-US"/>
          </a:p>
        </p:txBody>
      </p:sp>
    </p:spTree>
    <p:extLst>
      <p:ext uri="{BB962C8B-B14F-4D97-AF65-F5344CB8AC3E}">
        <p14:creationId xmlns:p14="http://schemas.microsoft.com/office/powerpoint/2010/main" val="204151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686ED8-C442-4E65-8E6F-C3ABCDC053B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9CB6B352-6026-463C-95B7-7A3F70CECBC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CE7E9CE-6CFB-4399-B4EF-590854128AC5}"/>
              </a:ext>
            </a:extLst>
          </p:cNvPr>
          <p:cNvSpPr>
            <a:spLocks noGrp="1"/>
          </p:cNvSpPr>
          <p:nvPr>
            <p:ph type="sldNum" sz="quarter" idx="12"/>
          </p:nvPr>
        </p:nvSpPr>
        <p:spPr/>
        <p:txBody>
          <a:bodyPr/>
          <a:lstStyle>
            <a:lvl1pPr>
              <a:defRPr/>
            </a:lvl1pPr>
          </a:lstStyle>
          <a:p>
            <a:fld id="{F0E19610-80FD-43FD-B03F-5DA5CA0AC85D}" type="slidenum">
              <a:rPr lang="en-US" altLang="en-US"/>
              <a:pPr/>
              <a:t>‹#›</a:t>
            </a:fld>
            <a:endParaRPr lang="en-US" altLang="en-US"/>
          </a:p>
        </p:txBody>
      </p:sp>
    </p:spTree>
    <p:extLst>
      <p:ext uri="{BB962C8B-B14F-4D97-AF65-F5344CB8AC3E}">
        <p14:creationId xmlns:p14="http://schemas.microsoft.com/office/powerpoint/2010/main" val="560301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E71C90-92A5-4BE9-9C12-BA9CD914BA9E}"/>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D40F5E1B-507C-4FF8-88FA-452A4C10DBD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D72162A-86F5-4FE9-9CA2-92A05B9B547B}"/>
              </a:ext>
            </a:extLst>
          </p:cNvPr>
          <p:cNvSpPr>
            <a:spLocks noGrp="1"/>
          </p:cNvSpPr>
          <p:nvPr>
            <p:ph type="sldNum" sz="quarter" idx="12"/>
          </p:nvPr>
        </p:nvSpPr>
        <p:spPr/>
        <p:txBody>
          <a:bodyPr/>
          <a:lstStyle>
            <a:lvl1pPr>
              <a:defRPr/>
            </a:lvl1pPr>
          </a:lstStyle>
          <a:p>
            <a:fld id="{37721E34-4289-4E76-A342-30BE1181405D}" type="slidenum">
              <a:rPr lang="en-US" altLang="en-US"/>
              <a:pPr/>
              <a:t>‹#›</a:t>
            </a:fld>
            <a:endParaRPr lang="en-US" altLang="en-US"/>
          </a:p>
        </p:txBody>
      </p:sp>
    </p:spTree>
    <p:extLst>
      <p:ext uri="{BB962C8B-B14F-4D97-AF65-F5344CB8AC3E}">
        <p14:creationId xmlns:p14="http://schemas.microsoft.com/office/powerpoint/2010/main" val="2535292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BE49A4-6439-48A7-9DE4-839D025CE87C}"/>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5F08ACB-2A83-4175-80A0-C069D7CD53E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251B850-439D-40D0-A1FC-81BE14933DD5}"/>
              </a:ext>
            </a:extLst>
          </p:cNvPr>
          <p:cNvSpPr>
            <a:spLocks noGrp="1"/>
          </p:cNvSpPr>
          <p:nvPr>
            <p:ph type="sldNum" sz="quarter" idx="12"/>
          </p:nvPr>
        </p:nvSpPr>
        <p:spPr/>
        <p:txBody>
          <a:bodyPr/>
          <a:lstStyle>
            <a:lvl1pPr>
              <a:defRPr/>
            </a:lvl1pPr>
          </a:lstStyle>
          <a:p>
            <a:fld id="{1442DBD6-4694-48F1-9A49-B0351C609D00}" type="slidenum">
              <a:rPr lang="en-US" altLang="en-US"/>
              <a:pPr/>
              <a:t>‹#›</a:t>
            </a:fld>
            <a:endParaRPr lang="en-US" altLang="en-US"/>
          </a:p>
        </p:txBody>
      </p:sp>
    </p:spTree>
    <p:extLst>
      <p:ext uri="{BB962C8B-B14F-4D97-AF65-F5344CB8AC3E}">
        <p14:creationId xmlns:p14="http://schemas.microsoft.com/office/powerpoint/2010/main" val="3514146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F1740F-FEE0-4F67-BD6C-E92B3C99D1FC}"/>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FFCC2503-8E56-4473-8CCB-B220A11177D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F268996-DA0D-46D2-9643-4A7815F56E97}"/>
              </a:ext>
            </a:extLst>
          </p:cNvPr>
          <p:cNvSpPr>
            <a:spLocks noGrp="1"/>
          </p:cNvSpPr>
          <p:nvPr>
            <p:ph type="sldNum" sz="quarter" idx="12"/>
          </p:nvPr>
        </p:nvSpPr>
        <p:spPr/>
        <p:txBody>
          <a:bodyPr/>
          <a:lstStyle>
            <a:lvl1pPr>
              <a:defRPr/>
            </a:lvl1pPr>
          </a:lstStyle>
          <a:p>
            <a:fld id="{00BE22BC-DF43-4FC8-93DC-C66F9D9E854F}" type="slidenum">
              <a:rPr lang="en-US" altLang="en-US"/>
              <a:pPr/>
              <a:t>‹#›</a:t>
            </a:fld>
            <a:endParaRPr lang="en-US" altLang="en-US"/>
          </a:p>
        </p:txBody>
      </p:sp>
    </p:spTree>
    <p:extLst>
      <p:ext uri="{BB962C8B-B14F-4D97-AF65-F5344CB8AC3E}">
        <p14:creationId xmlns:p14="http://schemas.microsoft.com/office/powerpoint/2010/main" val="4197516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C6FEC4F6-4640-4E93-91DF-9EE1B7E9BBBF}"/>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91848FAF-069B-43B8-B49D-0C5A1493471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CFDF9F7-65FE-4B50-AED0-6B994D4AA8C5}"/>
              </a:ext>
            </a:extLst>
          </p:cNvPr>
          <p:cNvSpPr>
            <a:spLocks noGrp="1"/>
          </p:cNvSpPr>
          <p:nvPr>
            <p:ph type="sldNum" sz="quarter" idx="12"/>
          </p:nvPr>
        </p:nvSpPr>
        <p:spPr/>
        <p:txBody>
          <a:bodyPr/>
          <a:lstStyle>
            <a:lvl1pPr>
              <a:defRPr/>
            </a:lvl1pPr>
          </a:lstStyle>
          <a:p>
            <a:fld id="{E2A48C2B-95DA-473E-ABE9-099D783D812A}" type="slidenum">
              <a:rPr lang="en-US" altLang="en-US"/>
              <a:pPr/>
              <a:t>‹#›</a:t>
            </a:fld>
            <a:endParaRPr lang="en-US" altLang="en-US"/>
          </a:p>
        </p:txBody>
      </p:sp>
    </p:spTree>
    <p:extLst>
      <p:ext uri="{BB962C8B-B14F-4D97-AF65-F5344CB8AC3E}">
        <p14:creationId xmlns:p14="http://schemas.microsoft.com/office/powerpoint/2010/main" val="1986968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E3517197-9264-459C-82D2-1C93E2101CD9}"/>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456E164A-4555-4711-88C7-AFC47A6A0A8B}"/>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89A2C12C-E7B4-443A-BAE0-6AE4BC1E255B}"/>
              </a:ext>
            </a:extLst>
          </p:cNvPr>
          <p:cNvSpPr>
            <a:spLocks noGrp="1"/>
          </p:cNvSpPr>
          <p:nvPr>
            <p:ph type="sldNum" sz="quarter" idx="12"/>
          </p:nvPr>
        </p:nvSpPr>
        <p:spPr/>
        <p:txBody>
          <a:bodyPr/>
          <a:lstStyle>
            <a:lvl1pPr>
              <a:defRPr/>
            </a:lvl1pPr>
          </a:lstStyle>
          <a:p>
            <a:fld id="{70A12059-C805-4C96-BBB4-2951CC17525F}" type="slidenum">
              <a:rPr lang="en-US" altLang="en-US"/>
              <a:pPr/>
              <a:t>‹#›</a:t>
            </a:fld>
            <a:endParaRPr lang="en-US" altLang="en-US"/>
          </a:p>
        </p:txBody>
      </p:sp>
    </p:spTree>
    <p:extLst>
      <p:ext uri="{BB962C8B-B14F-4D97-AF65-F5344CB8AC3E}">
        <p14:creationId xmlns:p14="http://schemas.microsoft.com/office/powerpoint/2010/main" val="135026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2059B8F7-C421-4760-8C5B-B4337D47CB5D}"/>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2B53957D-6357-44AE-9BFD-5D503FD6D699}"/>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EEA2398A-F3DE-43DE-9B49-ABE6D2238D87}"/>
              </a:ext>
            </a:extLst>
          </p:cNvPr>
          <p:cNvSpPr>
            <a:spLocks noGrp="1"/>
          </p:cNvSpPr>
          <p:nvPr>
            <p:ph type="sldNum" sz="quarter" idx="12"/>
          </p:nvPr>
        </p:nvSpPr>
        <p:spPr/>
        <p:txBody>
          <a:bodyPr/>
          <a:lstStyle>
            <a:lvl1pPr>
              <a:defRPr/>
            </a:lvl1pPr>
          </a:lstStyle>
          <a:p>
            <a:fld id="{4F296936-2F09-4E9B-82B5-C5D37A37C15E}" type="slidenum">
              <a:rPr lang="en-US" altLang="en-US"/>
              <a:pPr/>
              <a:t>‹#›</a:t>
            </a:fld>
            <a:endParaRPr lang="en-US" altLang="en-US"/>
          </a:p>
        </p:txBody>
      </p:sp>
    </p:spTree>
    <p:extLst>
      <p:ext uri="{BB962C8B-B14F-4D97-AF65-F5344CB8AC3E}">
        <p14:creationId xmlns:p14="http://schemas.microsoft.com/office/powerpoint/2010/main" val="2587657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5FE0257-6DFA-4CD2-893F-341811F5750A}"/>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B24B20AE-BF19-42A4-8544-E62EA8BEF820}"/>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A55E29D5-5541-43FB-9113-99CAD9205BEC}"/>
              </a:ext>
            </a:extLst>
          </p:cNvPr>
          <p:cNvSpPr>
            <a:spLocks noGrp="1"/>
          </p:cNvSpPr>
          <p:nvPr>
            <p:ph type="sldNum" sz="quarter" idx="12"/>
          </p:nvPr>
        </p:nvSpPr>
        <p:spPr/>
        <p:txBody>
          <a:bodyPr/>
          <a:lstStyle>
            <a:lvl1pPr>
              <a:defRPr/>
            </a:lvl1pPr>
          </a:lstStyle>
          <a:p>
            <a:fld id="{FAFDBDC9-B230-49F5-A382-8E7DFEE89012}" type="slidenum">
              <a:rPr lang="en-US" altLang="en-US"/>
              <a:pPr/>
              <a:t>‹#›</a:t>
            </a:fld>
            <a:endParaRPr lang="en-US" altLang="en-US"/>
          </a:p>
        </p:txBody>
      </p:sp>
    </p:spTree>
    <p:extLst>
      <p:ext uri="{BB962C8B-B14F-4D97-AF65-F5344CB8AC3E}">
        <p14:creationId xmlns:p14="http://schemas.microsoft.com/office/powerpoint/2010/main" val="335947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9F573CD3-1B5B-4E2B-A771-434F1E2975F8}"/>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15DB9D18-5F85-4BB2-B13C-7DFF850AFE2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BCA50DF-886E-498E-9D49-AD7E88A7AA3C}"/>
              </a:ext>
            </a:extLst>
          </p:cNvPr>
          <p:cNvSpPr>
            <a:spLocks noGrp="1"/>
          </p:cNvSpPr>
          <p:nvPr>
            <p:ph type="sldNum" sz="quarter" idx="12"/>
          </p:nvPr>
        </p:nvSpPr>
        <p:spPr/>
        <p:txBody>
          <a:bodyPr/>
          <a:lstStyle>
            <a:lvl1pPr>
              <a:defRPr/>
            </a:lvl1pPr>
          </a:lstStyle>
          <a:p>
            <a:fld id="{780E5E73-7E11-45F6-8ECF-F939FBD236A9}" type="slidenum">
              <a:rPr lang="en-US" altLang="en-US"/>
              <a:pPr/>
              <a:t>‹#›</a:t>
            </a:fld>
            <a:endParaRPr lang="en-US" altLang="en-US"/>
          </a:p>
        </p:txBody>
      </p:sp>
    </p:spTree>
    <p:extLst>
      <p:ext uri="{BB962C8B-B14F-4D97-AF65-F5344CB8AC3E}">
        <p14:creationId xmlns:p14="http://schemas.microsoft.com/office/powerpoint/2010/main" val="2667680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498747B-0530-43B1-B93D-62176282DB97}"/>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2EF15D9C-C818-4ADB-B436-6703AA04C6E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A825855-EFE2-4428-9E24-C41694FDEF78}"/>
              </a:ext>
            </a:extLst>
          </p:cNvPr>
          <p:cNvSpPr>
            <a:spLocks noGrp="1"/>
          </p:cNvSpPr>
          <p:nvPr>
            <p:ph type="sldNum" sz="quarter" idx="12"/>
          </p:nvPr>
        </p:nvSpPr>
        <p:spPr/>
        <p:txBody>
          <a:bodyPr/>
          <a:lstStyle>
            <a:lvl1pPr>
              <a:defRPr/>
            </a:lvl1pPr>
          </a:lstStyle>
          <a:p>
            <a:fld id="{10696EE2-5D7C-4D40-96A3-DABA97379124}" type="slidenum">
              <a:rPr lang="en-US" altLang="en-US"/>
              <a:pPr/>
              <a:t>‹#›</a:t>
            </a:fld>
            <a:endParaRPr lang="en-US" altLang="en-US"/>
          </a:p>
        </p:txBody>
      </p:sp>
    </p:spTree>
    <p:extLst>
      <p:ext uri="{BB962C8B-B14F-4D97-AF65-F5344CB8AC3E}">
        <p14:creationId xmlns:p14="http://schemas.microsoft.com/office/powerpoint/2010/main" val="1095586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FDE1AC50-BCF7-45AF-B95C-840A49FF94EA}"/>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6D33C65F-898F-4879-A4CF-96804073CAAA}"/>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0EF4583C-820D-49C6-9978-53A16F5CA29B}"/>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a:extLst>
              <a:ext uri="{FF2B5EF4-FFF2-40B4-BE49-F238E27FC236}">
                <a16:creationId xmlns:a16="http://schemas.microsoft.com/office/drawing/2014/main" id="{79CA4B7C-0BB4-4624-8404-09150FB364BC}"/>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134D205F-EDFD-4DB1-891E-362463A4880C}"/>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3647F5F6-ECD3-4559-8472-A574E95FC516}"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41FBE15-59BD-4AC3-8358-592B18D7920F}"/>
              </a:ext>
            </a:extLst>
          </p:cNvPr>
          <p:cNvSpPr>
            <a:spLocks noGrp="1" noChangeArrowheads="1"/>
          </p:cNvSpPr>
          <p:nvPr>
            <p:ph type="ctrTitle"/>
          </p:nvPr>
        </p:nvSpPr>
        <p:spPr>
          <a:xfrm>
            <a:off x="685800" y="2286000"/>
            <a:ext cx="7772400" cy="1143000"/>
          </a:xfrm>
        </p:spPr>
        <p:txBody>
          <a:bodyPr/>
          <a:lstStyle/>
          <a:p>
            <a:pPr eaLnBrk="1" hangingPunct="1"/>
            <a:r>
              <a:rPr lang="en-US" altLang="en-US"/>
              <a:t>Notebooks in the Science Classroom</a:t>
            </a:r>
            <a:br>
              <a:rPr lang="en-US" altLang="en-US"/>
            </a:br>
            <a:r>
              <a:rPr lang="en-US" altLang="en-US"/>
              <a:t>From </a:t>
            </a:r>
            <a:r>
              <a:rPr lang="en-US" altLang="en-US" i="1"/>
              <a:t>Five Good Reasons to Use Science Notebooks</a:t>
            </a:r>
            <a:br>
              <a:rPr lang="en-US" altLang="en-US" i="1"/>
            </a:br>
            <a:r>
              <a:rPr lang="en-US" altLang="en-US"/>
              <a:t>Joan Gilbert &amp; Marleen Kotelman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743B896-0B67-410B-B1FF-407C4AFF4EFC}"/>
              </a:ext>
            </a:extLst>
          </p:cNvPr>
          <p:cNvSpPr>
            <a:spLocks noGrp="1" noChangeArrowheads="1"/>
          </p:cNvSpPr>
          <p:nvPr>
            <p:ph type="title"/>
          </p:nvPr>
        </p:nvSpPr>
        <p:spPr/>
        <p:txBody>
          <a:bodyPr rtlCol="0">
            <a:normAutofit/>
          </a:bodyPr>
          <a:lstStyle/>
          <a:p>
            <a:pPr eaLnBrk="1" fontAlgn="auto" hangingPunct="1">
              <a:spcAft>
                <a:spcPts val="0"/>
              </a:spcAft>
              <a:defRPr/>
            </a:pPr>
            <a:r>
              <a:rPr lang="en-US" altLang="en-US" sz="3200" b="1" dirty="0"/>
              <a:t>Six Good Reasons for Using Science Notebooks</a:t>
            </a:r>
            <a:br>
              <a:rPr lang="en-US" altLang="en-US" sz="3200" b="1" dirty="0"/>
            </a:br>
            <a:r>
              <a:rPr lang="en-US" altLang="en-US" sz="3200" b="1" dirty="0"/>
              <a:t>(Reason 1)</a:t>
            </a:r>
            <a:endParaRPr lang="en-US" sz="3200" b="1" dirty="0"/>
          </a:p>
        </p:txBody>
      </p:sp>
      <p:sp>
        <p:nvSpPr>
          <p:cNvPr id="3075" name="Rectangle 3">
            <a:extLst>
              <a:ext uri="{FF2B5EF4-FFF2-40B4-BE49-F238E27FC236}">
                <a16:creationId xmlns:a16="http://schemas.microsoft.com/office/drawing/2014/main" id="{2B30233D-8DE7-4E9C-85DE-4C31EC5B67A6}"/>
              </a:ext>
            </a:extLst>
          </p:cNvPr>
          <p:cNvSpPr>
            <a:spLocks noGrp="1" noChangeArrowheads="1"/>
          </p:cNvSpPr>
          <p:nvPr>
            <p:ph idx="1"/>
          </p:nvPr>
        </p:nvSpPr>
        <p:spPr>
          <a:xfrm>
            <a:off x="1219200" y="1600200"/>
            <a:ext cx="6629400" cy="4525963"/>
          </a:xfrm>
        </p:spPr>
        <p:txBody>
          <a:bodyPr rtlCol="0">
            <a:normAutofit/>
          </a:bodyPr>
          <a:lstStyle/>
          <a:p>
            <a:pPr eaLnBrk="1" fontAlgn="auto" hangingPunct="1">
              <a:lnSpc>
                <a:spcPct val="90000"/>
              </a:lnSpc>
              <a:spcAft>
                <a:spcPts val="0"/>
              </a:spcAft>
              <a:buFont typeface="Arial" charset="0"/>
              <a:buNone/>
              <a:defRPr/>
            </a:pPr>
            <a:r>
              <a:rPr lang="en-US" dirty="0"/>
              <a:t>1) Notebooks Are Thinking Tools- students have to produce something on pages: utilize writing, graphs, tables, drawings, concept maps, steps of scientific method.</a:t>
            </a:r>
          </a:p>
          <a:p>
            <a:pPr eaLnBrk="1" fontAlgn="auto" hangingPunct="1">
              <a:lnSpc>
                <a:spcPct val="90000"/>
              </a:lnSpc>
              <a:spcAft>
                <a:spcPts val="0"/>
              </a:spcAft>
              <a:buFont typeface="Arial" charset="0"/>
              <a:buNone/>
              <a:defRPr/>
            </a:pPr>
            <a:r>
              <a:rPr lang="en-US" dirty="0"/>
              <a:t> “Every student can use it to construct his or her own conceptual understandings.”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4E5CC338-0D61-43FA-826C-E49DBC0F9E63}"/>
              </a:ext>
            </a:extLst>
          </p:cNvPr>
          <p:cNvSpPr>
            <a:spLocks noGrp="1"/>
          </p:cNvSpPr>
          <p:nvPr>
            <p:ph type="title"/>
          </p:nvPr>
        </p:nvSpPr>
        <p:spPr/>
        <p:txBody>
          <a:bodyPr/>
          <a:lstStyle/>
          <a:p>
            <a:r>
              <a:rPr lang="en-US" altLang="en-US" sz="3200" b="1" dirty="0"/>
              <a:t>Six Good Reasons for Using Science Notebooks</a:t>
            </a:r>
            <a:br>
              <a:rPr lang="en-US" altLang="en-US" sz="3200" b="1" dirty="0"/>
            </a:br>
            <a:r>
              <a:rPr lang="en-US" altLang="en-US" sz="3200" b="1" dirty="0"/>
              <a:t>(Reason 2)</a:t>
            </a:r>
          </a:p>
        </p:txBody>
      </p:sp>
      <p:sp>
        <p:nvSpPr>
          <p:cNvPr id="4099" name="Content Placeholder 2">
            <a:extLst>
              <a:ext uri="{FF2B5EF4-FFF2-40B4-BE49-F238E27FC236}">
                <a16:creationId xmlns:a16="http://schemas.microsoft.com/office/drawing/2014/main" id="{B9C0BE4B-B419-4102-BCC0-8D6DEDC0C2BB}"/>
              </a:ext>
            </a:extLst>
          </p:cNvPr>
          <p:cNvSpPr>
            <a:spLocks noGrp="1"/>
          </p:cNvSpPr>
          <p:nvPr>
            <p:ph idx="1"/>
          </p:nvPr>
        </p:nvSpPr>
        <p:spPr>
          <a:xfrm>
            <a:off x="1447800" y="1600200"/>
            <a:ext cx="6096000" cy="4525963"/>
          </a:xfrm>
        </p:spPr>
        <p:txBody>
          <a:bodyPr/>
          <a:lstStyle/>
          <a:p>
            <a:pPr eaLnBrk="1" hangingPunct="1">
              <a:lnSpc>
                <a:spcPct val="90000"/>
              </a:lnSpc>
              <a:buFont typeface="Arial" panose="020B0604020202020204" pitchFamily="34" charset="0"/>
              <a:buNone/>
            </a:pPr>
            <a:r>
              <a:rPr lang="en-US" altLang="en-US" dirty="0"/>
              <a:t> 2) Notebooks Guide Teacher Instruction; document student thinking.  “Notebooks give teachers access into students’ thinking- what they do and do not understand, what misconceptions they have, and the organizational skills they are using.”</a:t>
            </a:r>
          </a:p>
          <a:p>
            <a:endParaRPr lang="en-US" altLang="en-US" sz="4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A5C39F73-1FF9-48B4-AC98-66B72010B6F8}"/>
              </a:ext>
            </a:extLst>
          </p:cNvPr>
          <p:cNvSpPr>
            <a:spLocks noGrp="1"/>
          </p:cNvSpPr>
          <p:nvPr>
            <p:ph type="title"/>
          </p:nvPr>
        </p:nvSpPr>
        <p:spPr/>
        <p:txBody>
          <a:bodyPr/>
          <a:lstStyle/>
          <a:p>
            <a:r>
              <a:rPr lang="en-US" altLang="en-US" sz="3200" b="1" dirty="0"/>
              <a:t>Six Good Reasons for Using Science Notebooks</a:t>
            </a:r>
            <a:br>
              <a:rPr lang="en-US" altLang="en-US" sz="3200" b="1" dirty="0"/>
            </a:br>
            <a:r>
              <a:rPr lang="en-US" altLang="en-US" sz="3200" b="1" dirty="0"/>
              <a:t>(Reason 3)</a:t>
            </a:r>
          </a:p>
        </p:txBody>
      </p:sp>
      <p:sp>
        <p:nvSpPr>
          <p:cNvPr id="5123" name="Content Placeholder 2">
            <a:extLst>
              <a:ext uri="{FF2B5EF4-FFF2-40B4-BE49-F238E27FC236}">
                <a16:creationId xmlns:a16="http://schemas.microsoft.com/office/drawing/2014/main" id="{0787A431-F779-47B8-9A9A-BC86C19DE29A}"/>
              </a:ext>
            </a:extLst>
          </p:cNvPr>
          <p:cNvSpPr>
            <a:spLocks noGrp="1"/>
          </p:cNvSpPr>
          <p:nvPr>
            <p:ph idx="1"/>
          </p:nvPr>
        </p:nvSpPr>
        <p:spPr>
          <a:xfrm>
            <a:off x="1066800" y="1600200"/>
            <a:ext cx="7162800" cy="4525963"/>
          </a:xfrm>
        </p:spPr>
        <p:txBody>
          <a:bodyPr/>
          <a:lstStyle/>
          <a:p>
            <a:pPr>
              <a:buFont typeface="Arial" panose="020B0604020202020204" pitchFamily="34" charset="0"/>
              <a:buNone/>
            </a:pPr>
            <a:r>
              <a:rPr lang="en-US" altLang="en-US" dirty="0"/>
              <a:t>3) Notebooks Enhance Literary Skills; Types of notebook writing include: 1) Descriptive 2) Procedural 3) Narrative 4) Explanatory 5) Persuasive. </a:t>
            </a:r>
          </a:p>
          <a:p>
            <a:pPr>
              <a:buFont typeface="Arial" panose="020B0604020202020204" pitchFamily="34" charset="0"/>
              <a:buNone/>
            </a:pPr>
            <a:r>
              <a:rPr lang="en-US" altLang="en-US" dirty="0"/>
              <a:t>“Students have opportunities to use various forms of expository writing.” It is good writing practice for students. Discussing notebook entries with classmates then enhances spoken skills. </a:t>
            </a:r>
          </a:p>
          <a:p>
            <a:pPr>
              <a:buFont typeface="Arial" panose="020B0604020202020204" pitchFamily="34" charset="0"/>
              <a:buNone/>
            </a:pPr>
            <a:endParaRPr lang="en-US" alt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F8AA7-6BF1-4FAF-BEC8-8D5D3ECB5EAB}"/>
              </a:ext>
            </a:extLst>
          </p:cNvPr>
          <p:cNvSpPr>
            <a:spLocks noGrp="1"/>
          </p:cNvSpPr>
          <p:nvPr>
            <p:ph type="title"/>
          </p:nvPr>
        </p:nvSpPr>
        <p:spPr/>
        <p:txBody>
          <a:bodyPr rtlCol="0">
            <a:normAutofit/>
          </a:bodyPr>
          <a:lstStyle/>
          <a:p>
            <a:pPr eaLnBrk="1" fontAlgn="auto" hangingPunct="1">
              <a:spcAft>
                <a:spcPts val="0"/>
              </a:spcAft>
              <a:defRPr/>
            </a:pPr>
            <a:r>
              <a:rPr lang="en-US" altLang="en-US" sz="3200" b="1" dirty="0"/>
              <a:t>Six Good Reasons for Using Science Notebooks</a:t>
            </a:r>
            <a:br>
              <a:rPr lang="en-US" altLang="en-US" sz="3200" b="1" dirty="0"/>
            </a:br>
            <a:r>
              <a:rPr lang="en-US" altLang="en-US" sz="3200" b="1" dirty="0"/>
              <a:t>(Reason 4)</a:t>
            </a:r>
            <a:endParaRPr lang="en-US" sz="3200" b="1" dirty="0"/>
          </a:p>
        </p:txBody>
      </p:sp>
      <p:sp>
        <p:nvSpPr>
          <p:cNvPr id="6147" name="Content Placeholder 2">
            <a:extLst>
              <a:ext uri="{FF2B5EF4-FFF2-40B4-BE49-F238E27FC236}">
                <a16:creationId xmlns:a16="http://schemas.microsoft.com/office/drawing/2014/main" id="{FE44458B-6D36-43A3-BCA5-AE782E75B3D8}"/>
              </a:ext>
            </a:extLst>
          </p:cNvPr>
          <p:cNvSpPr>
            <a:spLocks noGrp="1"/>
          </p:cNvSpPr>
          <p:nvPr>
            <p:ph idx="1"/>
          </p:nvPr>
        </p:nvSpPr>
        <p:spPr>
          <a:xfrm>
            <a:off x="1219200" y="1752600"/>
            <a:ext cx="7162800" cy="4525963"/>
          </a:xfrm>
        </p:spPr>
        <p:txBody>
          <a:bodyPr/>
          <a:lstStyle/>
          <a:p>
            <a:pPr eaLnBrk="1" hangingPunct="1">
              <a:lnSpc>
                <a:spcPct val="90000"/>
              </a:lnSpc>
              <a:buFont typeface="Arial" panose="020B0604020202020204" pitchFamily="34" charset="0"/>
              <a:buNone/>
            </a:pPr>
            <a:r>
              <a:rPr lang="en-US" altLang="en-US" dirty="0"/>
              <a:t>4) Notebooks Support Differentiated Learning-can be done at student’s level; gifted students can be challenged and lower level students can find success.  ESL students can write some parts in their native language.  Students with poor writing skills can use more visuals, charts, tables. </a:t>
            </a:r>
          </a:p>
          <a:p>
            <a:pPr eaLnBrk="1" hangingPunct="1"/>
            <a:endParaRPr lang="en-US" altLang="en-US"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665EC68A-CE8A-4CD7-B564-17FF2B71BA06}"/>
              </a:ext>
            </a:extLst>
          </p:cNvPr>
          <p:cNvSpPr>
            <a:spLocks noGrp="1"/>
          </p:cNvSpPr>
          <p:nvPr>
            <p:ph type="title"/>
          </p:nvPr>
        </p:nvSpPr>
        <p:spPr/>
        <p:txBody>
          <a:bodyPr/>
          <a:lstStyle/>
          <a:p>
            <a:r>
              <a:rPr lang="en-US" altLang="en-US" sz="3200" b="1" dirty="0"/>
              <a:t>Six Good Reasons for Using Science Notebooks</a:t>
            </a:r>
            <a:br>
              <a:rPr lang="en-US" altLang="en-US" sz="3200" b="1" dirty="0"/>
            </a:br>
            <a:r>
              <a:rPr lang="en-US" altLang="en-US" sz="3200" b="1" dirty="0"/>
              <a:t>(Reasons 5 and 6)</a:t>
            </a:r>
          </a:p>
        </p:txBody>
      </p:sp>
      <p:sp>
        <p:nvSpPr>
          <p:cNvPr id="7171" name="Content Placeholder 2">
            <a:extLst>
              <a:ext uri="{FF2B5EF4-FFF2-40B4-BE49-F238E27FC236}">
                <a16:creationId xmlns:a16="http://schemas.microsoft.com/office/drawing/2014/main" id="{07C49C2F-53BE-4060-8276-07ABAE4F9E28}"/>
              </a:ext>
            </a:extLst>
          </p:cNvPr>
          <p:cNvSpPr>
            <a:spLocks noGrp="1"/>
          </p:cNvSpPr>
          <p:nvPr>
            <p:ph idx="1"/>
          </p:nvPr>
        </p:nvSpPr>
        <p:spPr>
          <a:xfrm>
            <a:off x="609600" y="1600200"/>
            <a:ext cx="7924800" cy="4525963"/>
          </a:xfrm>
        </p:spPr>
        <p:txBody>
          <a:bodyPr/>
          <a:lstStyle/>
          <a:p>
            <a:pPr eaLnBrk="1" hangingPunct="1">
              <a:lnSpc>
                <a:spcPct val="90000"/>
              </a:lnSpc>
              <a:buFont typeface="Arial" panose="020B0604020202020204" pitchFamily="34" charset="0"/>
              <a:buNone/>
            </a:pPr>
            <a:r>
              <a:rPr lang="en-US" altLang="en-US" dirty="0"/>
              <a:t>5) Notebooks Foster Teacher Collaboration- Teams of teachers can compare notebooks. “Teachers found that sharing their strategies provided a wider repertoire for each other.”  New teachers can benefit by using a past student notebook for planning and instruction.</a:t>
            </a:r>
          </a:p>
          <a:p>
            <a:pPr eaLnBrk="1" hangingPunct="1">
              <a:lnSpc>
                <a:spcPct val="90000"/>
              </a:lnSpc>
              <a:buFont typeface="Arial" panose="020B0604020202020204" pitchFamily="34" charset="0"/>
              <a:buNone/>
            </a:pPr>
            <a:r>
              <a:rPr lang="en-US" altLang="en-US" dirty="0"/>
              <a:t>6) Notebooks Help Prepare Students for future college lab classes (</a:t>
            </a:r>
            <a:r>
              <a:rPr lang="en-US" altLang="en-US" dirty="0" err="1"/>
              <a:t>Baranoski</a:t>
            </a:r>
            <a:r>
              <a:rPr lang="en-US" altLang="en-US" dirty="0"/>
              <a:t>, 2011). Most college labs follow the same basic format.  </a:t>
            </a:r>
          </a:p>
          <a:p>
            <a:pPr>
              <a:buFont typeface="Arial" panose="020B0604020202020204" pitchFamily="34" charset="0"/>
              <a:buNone/>
            </a:pPr>
            <a:endParaRPr lang="en-US" altLang="en-US" dirty="0"/>
          </a:p>
        </p:txBody>
      </p:sp>
    </p:spTree>
  </p:cSld>
  <p:clrMapOvr>
    <a:masterClrMapping/>
  </p:clrMapOvr>
</p:sld>
</file>

<file path=ppt/theme/theme1.xml><?xml version="1.0" encoding="utf-8"?>
<a:theme xmlns:a="http://schemas.openxmlformats.org/drawingml/2006/main" name="Office 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55</TotalTime>
  <Words>348</Words>
  <Application>Microsoft Office PowerPoint</Application>
  <PresentationFormat>On-screen Show (4:3)</PresentationFormat>
  <Paragraphs>14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Office Theme</vt:lpstr>
      <vt:lpstr>Notebooks in the Science Classroom From Five Good Reasons to Use Science Notebooks Joan Gilbert &amp; Marleen Kotelman</vt:lpstr>
      <vt:lpstr>Six Good Reasons for Using Science Notebooks (Reason 1)</vt:lpstr>
      <vt:lpstr>Six Good Reasons for Using Science Notebooks (Reason 2)</vt:lpstr>
      <vt:lpstr>Six Good Reasons for Using Science Notebooks (Reason 3)</vt:lpstr>
      <vt:lpstr>Six Good Reasons for Using Science Notebooks (Reason 4)</vt:lpstr>
      <vt:lpstr>Six Good Reasons for Using Science Notebooks (Reasons 5 and 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Notebooks in the Science Classroom</dc:title>
  <dc:creator>Karen Baranoski</dc:creator>
  <cp:lastModifiedBy>Elaine</cp:lastModifiedBy>
  <cp:revision>14</cp:revision>
  <dcterms:created xsi:type="dcterms:W3CDTF">2007-12-04T18:33:35Z</dcterms:created>
  <dcterms:modified xsi:type="dcterms:W3CDTF">2020-04-15T13:08:08Z</dcterms:modified>
</cp:coreProperties>
</file>