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2"/>
  </p:handoutMasterIdLst>
  <p:sldIdLst>
    <p:sldId id="256" r:id="rId2"/>
    <p:sldId id="278" r:id="rId3"/>
    <p:sldId id="258" r:id="rId4"/>
    <p:sldId id="279" r:id="rId5"/>
    <p:sldId id="266" r:id="rId6"/>
    <p:sldId id="264" r:id="rId7"/>
    <p:sldId id="280" r:id="rId8"/>
    <p:sldId id="281" r:id="rId9"/>
    <p:sldId id="265" r:id="rId10"/>
    <p:sldId id="282" r:id="rId11"/>
    <p:sldId id="267" r:id="rId12"/>
    <p:sldId id="268" r:id="rId13"/>
    <p:sldId id="283" r:id="rId14"/>
    <p:sldId id="284" r:id="rId15"/>
    <p:sldId id="286" r:id="rId16"/>
    <p:sldId id="260" r:id="rId17"/>
    <p:sldId id="287" r:id="rId18"/>
    <p:sldId id="288" r:id="rId19"/>
    <p:sldId id="289" r:id="rId20"/>
    <p:sldId id="271" r:id="rId21"/>
    <p:sldId id="290" r:id="rId22"/>
    <p:sldId id="272" r:id="rId23"/>
    <p:sldId id="273" r:id="rId24"/>
    <p:sldId id="274" r:id="rId25"/>
    <p:sldId id="275" r:id="rId26"/>
    <p:sldId id="276" r:id="rId27"/>
    <p:sldId id="277" r:id="rId28"/>
    <p:sldId id="261" r:id="rId29"/>
    <p:sldId id="262" r:id="rId30"/>
    <p:sldId id="263" r:id="rId3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805" autoAdjust="0"/>
  </p:normalViewPr>
  <p:slideViewPr>
    <p:cSldViewPr>
      <p:cViewPr varScale="1">
        <p:scale>
          <a:sx n="60" d="100"/>
          <a:sy n="60" d="100"/>
        </p:scale>
        <p:origin x="800"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C89D1690-518E-48E6-8107-9044E172BA16}"/>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6627" name="Rectangle 3">
            <a:extLst>
              <a:ext uri="{FF2B5EF4-FFF2-40B4-BE49-F238E27FC236}">
                <a16:creationId xmlns:a16="http://schemas.microsoft.com/office/drawing/2014/main" id="{93040938-7FE9-4661-BF35-CC5A023B74C5}"/>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6628" name="Rectangle 4">
            <a:extLst>
              <a:ext uri="{FF2B5EF4-FFF2-40B4-BE49-F238E27FC236}">
                <a16:creationId xmlns:a16="http://schemas.microsoft.com/office/drawing/2014/main" id="{9708C29C-1B79-483B-8B35-9768FB3BC070}"/>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6629" name="Rectangle 5">
            <a:extLst>
              <a:ext uri="{FF2B5EF4-FFF2-40B4-BE49-F238E27FC236}">
                <a16:creationId xmlns:a16="http://schemas.microsoft.com/office/drawing/2014/main" id="{45A59364-EB5A-4D6E-B5E3-EA826C1E3D85}"/>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5980199-B165-4239-9E46-D7AFFC6B9624}"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9D614129-DF97-49CB-B180-355B61256AC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1A54FAC-E63A-40DB-9FF9-14202C920D9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77E5BE5-A4C6-4D53-9087-47648F9BA389}"/>
              </a:ext>
            </a:extLst>
          </p:cNvPr>
          <p:cNvSpPr>
            <a:spLocks noGrp="1" noChangeArrowheads="1"/>
          </p:cNvSpPr>
          <p:nvPr>
            <p:ph type="sldNum" sz="quarter" idx="12"/>
          </p:nvPr>
        </p:nvSpPr>
        <p:spPr>
          <a:ln/>
        </p:spPr>
        <p:txBody>
          <a:bodyPr/>
          <a:lstStyle>
            <a:lvl1pPr>
              <a:defRPr/>
            </a:lvl1pPr>
          </a:lstStyle>
          <a:p>
            <a:fld id="{3841150F-ADD8-46F7-85B7-76617AC2310F}" type="slidenum">
              <a:rPr lang="en-US" altLang="en-US"/>
              <a:pPr/>
              <a:t>‹#›</a:t>
            </a:fld>
            <a:endParaRPr lang="en-US" altLang="en-US"/>
          </a:p>
        </p:txBody>
      </p:sp>
    </p:spTree>
    <p:extLst>
      <p:ext uri="{BB962C8B-B14F-4D97-AF65-F5344CB8AC3E}">
        <p14:creationId xmlns:p14="http://schemas.microsoft.com/office/powerpoint/2010/main" val="333133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A5C95AF-8C23-42E0-812B-DA741C89129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9FED147-401D-4798-AF2E-4AD756F074F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0F3AD80-47D1-4D94-948F-3A145B6DCFEA}"/>
              </a:ext>
            </a:extLst>
          </p:cNvPr>
          <p:cNvSpPr>
            <a:spLocks noGrp="1" noChangeArrowheads="1"/>
          </p:cNvSpPr>
          <p:nvPr>
            <p:ph type="sldNum" sz="quarter" idx="12"/>
          </p:nvPr>
        </p:nvSpPr>
        <p:spPr>
          <a:ln/>
        </p:spPr>
        <p:txBody>
          <a:bodyPr/>
          <a:lstStyle>
            <a:lvl1pPr>
              <a:defRPr/>
            </a:lvl1pPr>
          </a:lstStyle>
          <a:p>
            <a:fld id="{638DA6E0-7412-4369-81F5-71EAC273E7C2}" type="slidenum">
              <a:rPr lang="en-US" altLang="en-US"/>
              <a:pPr/>
              <a:t>‹#›</a:t>
            </a:fld>
            <a:endParaRPr lang="en-US" altLang="en-US"/>
          </a:p>
        </p:txBody>
      </p:sp>
    </p:spTree>
    <p:extLst>
      <p:ext uri="{BB962C8B-B14F-4D97-AF65-F5344CB8AC3E}">
        <p14:creationId xmlns:p14="http://schemas.microsoft.com/office/powerpoint/2010/main" val="1078471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6B629B2-E917-4192-A889-5E126B97FB0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1CBAE58-58EB-43BA-BB46-9BD5EA70ABE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EDA14DF-E315-42BD-B098-2409B0A891B1}"/>
              </a:ext>
            </a:extLst>
          </p:cNvPr>
          <p:cNvSpPr>
            <a:spLocks noGrp="1" noChangeArrowheads="1"/>
          </p:cNvSpPr>
          <p:nvPr>
            <p:ph type="sldNum" sz="quarter" idx="12"/>
          </p:nvPr>
        </p:nvSpPr>
        <p:spPr>
          <a:ln/>
        </p:spPr>
        <p:txBody>
          <a:bodyPr/>
          <a:lstStyle>
            <a:lvl1pPr>
              <a:defRPr/>
            </a:lvl1pPr>
          </a:lstStyle>
          <a:p>
            <a:fld id="{D17FC5BF-302D-4B8B-A22D-00FC9C924538}" type="slidenum">
              <a:rPr lang="en-US" altLang="en-US"/>
              <a:pPr/>
              <a:t>‹#›</a:t>
            </a:fld>
            <a:endParaRPr lang="en-US" altLang="en-US"/>
          </a:p>
        </p:txBody>
      </p:sp>
    </p:spTree>
    <p:extLst>
      <p:ext uri="{BB962C8B-B14F-4D97-AF65-F5344CB8AC3E}">
        <p14:creationId xmlns:p14="http://schemas.microsoft.com/office/powerpoint/2010/main" val="3690224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78158AD-E7BA-4C04-94EB-0D0C2351C78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0F83314-5F1A-4998-A6DB-1DEDCDA59AE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BFCE659-40C5-4BDC-AC7B-BF32AB6123DE}"/>
              </a:ext>
            </a:extLst>
          </p:cNvPr>
          <p:cNvSpPr>
            <a:spLocks noGrp="1" noChangeArrowheads="1"/>
          </p:cNvSpPr>
          <p:nvPr>
            <p:ph type="sldNum" sz="quarter" idx="12"/>
          </p:nvPr>
        </p:nvSpPr>
        <p:spPr>
          <a:ln/>
        </p:spPr>
        <p:txBody>
          <a:bodyPr/>
          <a:lstStyle>
            <a:lvl1pPr>
              <a:defRPr/>
            </a:lvl1pPr>
          </a:lstStyle>
          <a:p>
            <a:fld id="{BDAA9E26-27FF-41F8-8A77-EECACCA1E7A7}" type="slidenum">
              <a:rPr lang="en-US" altLang="en-US"/>
              <a:pPr/>
              <a:t>‹#›</a:t>
            </a:fld>
            <a:endParaRPr lang="en-US" altLang="en-US"/>
          </a:p>
        </p:txBody>
      </p:sp>
    </p:spTree>
    <p:extLst>
      <p:ext uri="{BB962C8B-B14F-4D97-AF65-F5344CB8AC3E}">
        <p14:creationId xmlns:p14="http://schemas.microsoft.com/office/powerpoint/2010/main" val="1547760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0A56B504-E790-493B-A1D9-C90449ABF82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3B17461-6D62-40B9-8DC1-297BD2E9105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16B9F13-E7D7-4609-A05B-D166B27C08CC}"/>
              </a:ext>
            </a:extLst>
          </p:cNvPr>
          <p:cNvSpPr>
            <a:spLocks noGrp="1" noChangeArrowheads="1"/>
          </p:cNvSpPr>
          <p:nvPr>
            <p:ph type="sldNum" sz="quarter" idx="12"/>
          </p:nvPr>
        </p:nvSpPr>
        <p:spPr>
          <a:ln/>
        </p:spPr>
        <p:txBody>
          <a:bodyPr/>
          <a:lstStyle>
            <a:lvl1pPr>
              <a:defRPr/>
            </a:lvl1pPr>
          </a:lstStyle>
          <a:p>
            <a:fld id="{74577EBA-E09C-4EAD-B3B0-946464F73F4F}" type="slidenum">
              <a:rPr lang="en-US" altLang="en-US"/>
              <a:pPr/>
              <a:t>‹#›</a:t>
            </a:fld>
            <a:endParaRPr lang="en-US" altLang="en-US"/>
          </a:p>
        </p:txBody>
      </p:sp>
    </p:spTree>
    <p:extLst>
      <p:ext uri="{BB962C8B-B14F-4D97-AF65-F5344CB8AC3E}">
        <p14:creationId xmlns:p14="http://schemas.microsoft.com/office/powerpoint/2010/main" val="1972414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9C7E931B-7325-4DD3-9293-461C29E3945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9C238A5-F4B6-449F-B44A-BDB2968D393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A4417A2-1E7E-48D3-95AA-9652E2F34B74}"/>
              </a:ext>
            </a:extLst>
          </p:cNvPr>
          <p:cNvSpPr>
            <a:spLocks noGrp="1" noChangeArrowheads="1"/>
          </p:cNvSpPr>
          <p:nvPr>
            <p:ph type="sldNum" sz="quarter" idx="12"/>
          </p:nvPr>
        </p:nvSpPr>
        <p:spPr>
          <a:ln/>
        </p:spPr>
        <p:txBody>
          <a:bodyPr/>
          <a:lstStyle>
            <a:lvl1pPr>
              <a:defRPr/>
            </a:lvl1pPr>
          </a:lstStyle>
          <a:p>
            <a:fld id="{6F5BE17F-3445-4E6D-BC1C-0E242F2B971E}" type="slidenum">
              <a:rPr lang="en-US" altLang="en-US"/>
              <a:pPr/>
              <a:t>‹#›</a:t>
            </a:fld>
            <a:endParaRPr lang="en-US" altLang="en-US"/>
          </a:p>
        </p:txBody>
      </p:sp>
    </p:spTree>
    <p:extLst>
      <p:ext uri="{BB962C8B-B14F-4D97-AF65-F5344CB8AC3E}">
        <p14:creationId xmlns:p14="http://schemas.microsoft.com/office/powerpoint/2010/main" val="1588873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2FBA912-453D-414F-8D1F-EB434DBEAAF6}"/>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8680E152-CDC1-4768-85B8-FBC3E851929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B6230A9F-1A44-4299-A5EE-2FC3A497441F}"/>
              </a:ext>
            </a:extLst>
          </p:cNvPr>
          <p:cNvSpPr>
            <a:spLocks noGrp="1" noChangeArrowheads="1"/>
          </p:cNvSpPr>
          <p:nvPr>
            <p:ph type="sldNum" sz="quarter" idx="12"/>
          </p:nvPr>
        </p:nvSpPr>
        <p:spPr>
          <a:ln/>
        </p:spPr>
        <p:txBody>
          <a:bodyPr/>
          <a:lstStyle>
            <a:lvl1pPr>
              <a:defRPr/>
            </a:lvl1pPr>
          </a:lstStyle>
          <a:p>
            <a:fld id="{86F37020-05A1-406F-B95A-7C9DBDF82CB6}" type="slidenum">
              <a:rPr lang="en-US" altLang="en-US"/>
              <a:pPr/>
              <a:t>‹#›</a:t>
            </a:fld>
            <a:endParaRPr lang="en-US" altLang="en-US"/>
          </a:p>
        </p:txBody>
      </p:sp>
    </p:spTree>
    <p:extLst>
      <p:ext uri="{BB962C8B-B14F-4D97-AF65-F5344CB8AC3E}">
        <p14:creationId xmlns:p14="http://schemas.microsoft.com/office/powerpoint/2010/main" val="1411892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2807C1BC-A663-462F-B3BD-A18A01B6C863}"/>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6906EA19-E3FB-4E5C-8441-7EAF8E8E6F0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869E23FC-FCD8-498E-AAE5-8F1CC2619F74}"/>
              </a:ext>
            </a:extLst>
          </p:cNvPr>
          <p:cNvSpPr>
            <a:spLocks noGrp="1" noChangeArrowheads="1"/>
          </p:cNvSpPr>
          <p:nvPr>
            <p:ph type="sldNum" sz="quarter" idx="12"/>
          </p:nvPr>
        </p:nvSpPr>
        <p:spPr>
          <a:ln/>
        </p:spPr>
        <p:txBody>
          <a:bodyPr/>
          <a:lstStyle>
            <a:lvl1pPr>
              <a:defRPr/>
            </a:lvl1pPr>
          </a:lstStyle>
          <a:p>
            <a:fld id="{0B26F1D8-B6EF-49ED-984F-7CB34500C1E0}" type="slidenum">
              <a:rPr lang="en-US" altLang="en-US"/>
              <a:pPr/>
              <a:t>‹#›</a:t>
            </a:fld>
            <a:endParaRPr lang="en-US" altLang="en-US"/>
          </a:p>
        </p:txBody>
      </p:sp>
    </p:spTree>
    <p:extLst>
      <p:ext uri="{BB962C8B-B14F-4D97-AF65-F5344CB8AC3E}">
        <p14:creationId xmlns:p14="http://schemas.microsoft.com/office/powerpoint/2010/main" val="3835733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F427C03-FDA6-46B1-9913-43168B7E80E2}"/>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757DEE8B-2717-4AC6-B59A-5B3D3E67B05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2CA8364B-A159-4A98-9AD4-ED70298F8F00}"/>
              </a:ext>
            </a:extLst>
          </p:cNvPr>
          <p:cNvSpPr>
            <a:spLocks noGrp="1" noChangeArrowheads="1"/>
          </p:cNvSpPr>
          <p:nvPr>
            <p:ph type="sldNum" sz="quarter" idx="12"/>
          </p:nvPr>
        </p:nvSpPr>
        <p:spPr>
          <a:ln/>
        </p:spPr>
        <p:txBody>
          <a:bodyPr/>
          <a:lstStyle>
            <a:lvl1pPr>
              <a:defRPr/>
            </a:lvl1pPr>
          </a:lstStyle>
          <a:p>
            <a:fld id="{88F156D4-F91B-49E0-A8A4-FD171996C571}" type="slidenum">
              <a:rPr lang="en-US" altLang="en-US"/>
              <a:pPr/>
              <a:t>‹#›</a:t>
            </a:fld>
            <a:endParaRPr lang="en-US" altLang="en-US"/>
          </a:p>
        </p:txBody>
      </p:sp>
    </p:spTree>
    <p:extLst>
      <p:ext uri="{BB962C8B-B14F-4D97-AF65-F5344CB8AC3E}">
        <p14:creationId xmlns:p14="http://schemas.microsoft.com/office/powerpoint/2010/main" val="3484884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17CCA8D-428E-4FB7-B1E0-597CCFAF7E9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1CA987F-FFE0-4F4E-B866-C4D4F5212D0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C87E739-57DC-4B44-BA74-000C6494037D}"/>
              </a:ext>
            </a:extLst>
          </p:cNvPr>
          <p:cNvSpPr>
            <a:spLocks noGrp="1" noChangeArrowheads="1"/>
          </p:cNvSpPr>
          <p:nvPr>
            <p:ph type="sldNum" sz="quarter" idx="12"/>
          </p:nvPr>
        </p:nvSpPr>
        <p:spPr>
          <a:ln/>
        </p:spPr>
        <p:txBody>
          <a:bodyPr/>
          <a:lstStyle>
            <a:lvl1pPr>
              <a:defRPr/>
            </a:lvl1pPr>
          </a:lstStyle>
          <a:p>
            <a:fld id="{AA7BEA98-649F-4801-A1E5-3124E863E642}" type="slidenum">
              <a:rPr lang="en-US" altLang="en-US"/>
              <a:pPr/>
              <a:t>‹#›</a:t>
            </a:fld>
            <a:endParaRPr lang="en-US" altLang="en-US"/>
          </a:p>
        </p:txBody>
      </p:sp>
    </p:spTree>
    <p:extLst>
      <p:ext uri="{BB962C8B-B14F-4D97-AF65-F5344CB8AC3E}">
        <p14:creationId xmlns:p14="http://schemas.microsoft.com/office/powerpoint/2010/main" val="2466737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99662C9-695E-4AAE-B326-781BDB6F2B6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4221990-217E-4873-8C20-FD312AB82DA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6603B3F-8EFB-4834-8CF2-A347D6C6DC82}"/>
              </a:ext>
            </a:extLst>
          </p:cNvPr>
          <p:cNvSpPr>
            <a:spLocks noGrp="1" noChangeArrowheads="1"/>
          </p:cNvSpPr>
          <p:nvPr>
            <p:ph type="sldNum" sz="quarter" idx="12"/>
          </p:nvPr>
        </p:nvSpPr>
        <p:spPr>
          <a:ln/>
        </p:spPr>
        <p:txBody>
          <a:bodyPr/>
          <a:lstStyle>
            <a:lvl1pPr>
              <a:defRPr/>
            </a:lvl1pPr>
          </a:lstStyle>
          <a:p>
            <a:fld id="{9A40AB1C-4ACE-4C21-924F-56A7D8362EC6}" type="slidenum">
              <a:rPr lang="en-US" altLang="en-US"/>
              <a:pPr/>
              <a:t>‹#›</a:t>
            </a:fld>
            <a:endParaRPr lang="en-US" altLang="en-US"/>
          </a:p>
        </p:txBody>
      </p:sp>
    </p:spTree>
    <p:extLst>
      <p:ext uri="{BB962C8B-B14F-4D97-AF65-F5344CB8AC3E}">
        <p14:creationId xmlns:p14="http://schemas.microsoft.com/office/powerpoint/2010/main" val="2021802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DCF1BA2-EDD8-4BFA-BBFA-C50EF800AF4B}"/>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2A55834E-F0DA-46B3-B975-0DDC6F98E9CA}"/>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888AC85C-1C7F-48EC-A2C3-45033D66EECD}"/>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a:extLst>
              <a:ext uri="{FF2B5EF4-FFF2-40B4-BE49-F238E27FC236}">
                <a16:creationId xmlns:a16="http://schemas.microsoft.com/office/drawing/2014/main" id="{A8AE269C-D2AE-4D45-80E0-ADCB91FD25D5}"/>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a:extLst>
              <a:ext uri="{FF2B5EF4-FFF2-40B4-BE49-F238E27FC236}">
                <a16:creationId xmlns:a16="http://schemas.microsoft.com/office/drawing/2014/main" id="{00024A6F-8F6A-4102-BEAA-746EA6DC6074}"/>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933601AB-F011-4515-BCC3-7E2EEBFA68A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75D939E-6EAF-49D2-9BFF-683D9645E43C}"/>
              </a:ext>
            </a:extLst>
          </p:cNvPr>
          <p:cNvSpPr>
            <a:spLocks noGrp="1" noChangeArrowheads="1"/>
          </p:cNvSpPr>
          <p:nvPr>
            <p:ph type="ctrTitle"/>
          </p:nvPr>
        </p:nvSpPr>
        <p:spPr>
          <a:xfrm>
            <a:off x="685800" y="2286000"/>
            <a:ext cx="7772400" cy="1143000"/>
          </a:xfrm>
        </p:spPr>
        <p:txBody>
          <a:bodyPr/>
          <a:lstStyle/>
          <a:p>
            <a:pPr eaLnBrk="1" hangingPunct="1"/>
            <a:r>
              <a:rPr lang="en-US" altLang="en-US"/>
              <a:t>Chapters 10&amp; 11</a:t>
            </a:r>
            <a:br>
              <a:rPr lang="en-US" altLang="en-US"/>
            </a:br>
            <a:r>
              <a:rPr lang="en-US" altLang="en-US"/>
              <a:t>Abruscato &amp; DeRosa</a:t>
            </a:r>
          </a:p>
        </p:txBody>
      </p:sp>
      <p:sp>
        <p:nvSpPr>
          <p:cNvPr id="2051" name="Rectangle 3">
            <a:extLst>
              <a:ext uri="{FF2B5EF4-FFF2-40B4-BE49-F238E27FC236}">
                <a16:creationId xmlns:a16="http://schemas.microsoft.com/office/drawing/2014/main" id="{DE92899D-4526-49BC-83C2-706AE66A2534}"/>
              </a:ext>
            </a:extLst>
          </p:cNvPr>
          <p:cNvSpPr>
            <a:spLocks noGrp="1" noChangeArrowheads="1"/>
          </p:cNvSpPr>
          <p:nvPr>
            <p:ph type="subTitle" idx="1"/>
          </p:nvPr>
        </p:nvSpPr>
        <p:spPr/>
        <p:txBody>
          <a:bodyPr/>
          <a:lstStyle/>
          <a:p>
            <a:pPr eaLnBrk="1" hangingPunct="1"/>
            <a:r>
              <a:rPr lang="en-US" altLang="en-US"/>
              <a:t>The Earth/Space Sciences</a:t>
            </a:r>
          </a:p>
          <a:p>
            <a:pPr eaLnBrk="1" hangingPunct="1"/>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05A6DA8-F3BD-4F97-B2A1-726EC343D7F0}"/>
              </a:ext>
            </a:extLst>
          </p:cNvPr>
          <p:cNvSpPr>
            <a:spLocks noGrp="1" noChangeArrowheads="1"/>
          </p:cNvSpPr>
          <p:nvPr>
            <p:ph type="title"/>
          </p:nvPr>
        </p:nvSpPr>
        <p:spPr/>
        <p:txBody>
          <a:bodyPr/>
          <a:lstStyle/>
          <a:p>
            <a:pPr eaLnBrk="1" hangingPunct="1"/>
            <a:r>
              <a:rPr lang="en-US" altLang="en-US"/>
              <a:t>The Earth’s Oceans</a:t>
            </a:r>
          </a:p>
        </p:txBody>
      </p:sp>
      <p:sp>
        <p:nvSpPr>
          <p:cNvPr id="11267" name="Rectangle 3">
            <a:extLst>
              <a:ext uri="{FF2B5EF4-FFF2-40B4-BE49-F238E27FC236}">
                <a16:creationId xmlns:a16="http://schemas.microsoft.com/office/drawing/2014/main" id="{AAC7EA13-B5BA-4825-BE44-05A3BE4DF118}"/>
              </a:ext>
            </a:extLst>
          </p:cNvPr>
          <p:cNvSpPr>
            <a:spLocks noGrp="1" noChangeArrowheads="1"/>
          </p:cNvSpPr>
          <p:nvPr>
            <p:ph type="body" idx="1"/>
          </p:nvPr>
        </p:nvSpPr>
        <p:spPr/>
        <p:txBody>
          <a:bodyPr/>
          <a:lstStyle/>
          <a:p>
            <a:pPr marL="609600" indent="-609600" eaLnBrk="1" hangingPunct="1">
              <a:lnSpc>
                <a:spcPct val="90000"/>
              </a:lnSpc>
              <a:buFontTx/>
              <a:buAutoNum type="arabicPeriod"/>
            </a:pPr>
            <a:r>
              <a:rPr lang="en-US" altLang="en-US" sz="2400" b="1"/>
              <a:t>The Ocean Floor</a:t>
            </a:r>
            <a:r>
              <a:rPr lang="en-US" altLang="en-US" sz="2400"/>
              <a:t>- continental shelves, mid-ocean ridges (formed by molten rock- where ocean is expanding &amp; continental drift is occurring), abyssal plains, ocean trenches (push downward)</a:t>
            </a:r>
          </a:p>
          <a:p>
            <a:pPr marL="609600" indent="-609600" eaLnBrk="1" hangingPunct="1">
              <a:lnSpc>
                <a:spcPct val="90000"/>
              </a:lnSpc>
              <a:buFontTx/>
              <a:buAutoNum type="arabicPeriod"/>
            </a:pPr>
            <a:r>
              <a:rPr lang="en-US" altLang="en-US" sz="2400" b="1"/>
              <a:t>Ocean Currents</a:t>
            </a:r>
            <a:r>
              <a:rPr lang="en-US" altLang="en-US" sz="2400"/>
              <a:t>- due to uneven heating of Earth’s surface; the equatorial regions receive more sunlight, absorb a tremendous amount of energy become warm.  The warm waters move away from the equator,  moving clockwise in Northern hemisphere &amp; counterclockwise in Southern hemisphere. </a:t>
            </a:r>
          </a:p>
          <a:p>
            <a:pPr marL="609600" indent="-609600" eaLnBrk="1" hangingPunct="1">
              <a:lnSpc>
                <a:spcPct val="90000"/>
              </a:lnSpc>
              <a:buFontTx/>
              <a:buAutoNum type="arabicPeriod"/>
            </a:pPr>
            <a:r>
              <a:rPr lang="en-US" altLang="en-US" sz="2400" b="1"/>
              <a:t>Ocean  Resources</a:t>
            </a:r>
            <a:r>
              <a:rPr lang="en-US" altLang="en-US" sz="2400"/>
              <a:t>- food, minerals, water (must be desalinated), future energy sources, problem- wise conservation practices must preserve this resource!</a:t>
            </a:r>
          </a:p>
          <a:p>
            <a:pPr marL="609600" indent="-609600" eaLnBrk="1" hangingPunct="1">
              <a:lnSpc>
                <a:spcPct val="90000"/>
              </a:lnSpc>
            </a:pPr>
            <a:endParaRPr lang="en-US" altLang="en-US"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FEB96D02-7D06-40A8-9FDF-E53AA805BAE1}"/>
              </a:ext>
            </a:extLst>
          </p:cNvPr>
          <p:cNvSpPr>
            <a:spLocks noGrp="1" noChangeArrowheads="1"/>
          </p:cNvSpPr>
          <p:nvPr>
            <p:ph type="title"/>
          </p:nvPr>
        </p:nvSpPr>
        <p:spPr/>
        <p:txBody>
          <a:bodyPr/>
          <a:lstStyle/>
          <a:p>
            <a:pPr eaLnBrk="1" hangingPunct="1"/>
            <a:br>
              <a:rPr lang="en-US" altLang="en-US"/>
            </a:br>
            <a:r>
              <a:rPr lang="en-US" altLang="en-US" sz="3600"/>
              <a:t>The Earth’s Atmosphere and Weather</a:t>
            </a:r>
          </a:p>
        </p:txBody>
      </p:sp>
      <p:sp>
        <p:nvSpPr>
          <p:cNvPr id="12291" name="Rectangle 3">
            <a:extLst>
              <a:ext uri="{FF2B5EF4-FFF2-40B4-BE49-F238E27FC236}">
                <a16:creationId xmlns:a16="http://schemas.microsoft.com/office/drawing/2014/main" id="{DAB07F6F-D2FC-4368-9F41-8EC918B02E41}"/>
              </a:ext>
            </a:extLst>
          </p:cNvPr>
          <p:cNvSpPr>
            <a:spLocks noGrp="1" noChangeArrowheads="1"/>
          </p:cNvSpPr>
          <p:nvPr>
            <p:ph type="body" idx="1"/>
          </p:nvPr>
        </p:nvSpPr>
        <p:spPr/>
        <p:txBody>
          <a:bodyPr/>
          <a:lstStyle/>
          <a:p>
            <a:pPr marL="609600" indent="-609600" eaLnBrk="1" hangingPunct="1">
              <a:lnSpc>
                <a:spcPct val="90000"/>
              </a:lnSpc>
              <a:buFontTx/>
              <a:buAutoNum type="arabicPeriod"/>
            </a:pPr>
            <a:r>
              <a:rPr lang="en-US" altLang="en-US" sz="2800" b="1"/>
              <a:t>Atmosphere-</a:t>
            </a:r>
            <a:r>
              <a:rPr lang="en-US" altLang="en-US" sz="2800"/>
              <a:t> thin layer of air around earth; changes continuously</a:t>
            </a:r>
          </a:p>
          <a:p>
            <a:pPr marL="609600" indent="-609600" eaLnBrk="1" hangingPunct="1">
              <a:lnSpc>
                <a:spcPct val="90000"/>
              </a:lnSpc>
              <a:buFontTx/>
              <a:buAutoNum type="arabicPeriod"/>
            </a:pPr>
            <a:r>
              <a:rPr lang="en-US" altLang="en-US" sz="2800" b="1"/>
              <a:t>Weather</a:t>
            </a:r>
            <a:r>
              <a:rPr lang="en-US" altLang="en-US" sz="2800"/>
              <a:t>- condition of atmosphere at a given time</a:t>
            </a:r>
          </a:p>
          <a:p>
            <a:pPr marL="609600" indent="-609600" eaLnBrk="1" hangingPunct="1">
              <a:lnSpc>
                <a:spcPct val="90000"/>
              </a:lnSpc>
              <a:buFontTx/>
              <a:buAutoNum type="arabicPeriod"/>
            </a:pPr>
            <a:r>
              <a:rPr lang="en-US" altLang="en-US" sz="2800" b="1"/>
              <a:t>Climate</a:t>
            </a:r>
            <a:r>
              <a:rPr lang="en-US" altLang="en-US" sz="2800"/>
              <a:t>- total effect of day to day changes</a:t>
            </a:r>
          </a:p>
          <a:p>
            <a:pPr marL="609600" indent="-609600" eaLnBrk="1" hangingPunct="1">
              <a:lnSpc>
                <a:spcPct val="90000"/>
              </a:lnSpc>
              <a:buFontTx/>
              <a:buAutoNum type="arabicPeriod"/>
            </a:pPr>
            <a:r>
              <a:rPr lang="en-US" altLang="en-US" sz="2800" b="1"/>
              <a:t>Sun</a:t>
            </a:r>
            <a:r>
              <a:rPr lang="en-US" altLang="en-US" sz="2800"/>
              <a:t> is principal cause of weather- Heat energy &amp; temperature differences cause wind, evaporation &amp; precipitation.</a:t>
            </a:r>
          </a:p>
          <a:p>
            <a:pPr marL="609600" indent="-609600" eaLnBrk="1" hangingPunct="1">
              <a:lnSpc>
                <a:spcPct val="90000"/>
              </a:lnSpc>
              <a:buFontTx/>
              <a:buAutoNum type="arabicPeriod"/>
            </a:pPr>
            <a:r>
              <a:rPr lang="en-US" altLang="en-US" sz="2800" b="1"/>
              <a:t>Meteorologists </a:t>
            </a:r>
            <a:r>
              <a:rPr lang="en-US" altLang="en-US" sz="2800"/>
              <a:t>study &amp; predict weather.</a:t>
            </a:r>
          </a:p>
          <a:p>
            <a:pPr marL="609600" indent="-609600" eaLnBrk="1" hangingPunct="1">
              <a:lnSpc>
                <a:spcPct val="90000"/>
              </a:lnSpc>
              <a:buFontTx/>
              <a:buAutoNum type="arabicPeriod"/>
            </a:pPr>
            <a:endParaRPr lang="en-US" altLang="en-US" sz="2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2AE59CFE-85B9-4F49-8639-F7BA314D2FE1}"/>
              </a:ext>
            </a:extLst>
          </p:cNvPr>
          <p:cNvSpPr>
            <a:spLocks noGrp="1" noChangeArrowheads="1"/>
          </p:cNvSpPr>
          <p:nvPr>
            <p:ph type="title"/>
          </p:nvPr>
        </p:nvSpPr>
        <p:spPr/>
        <p:txBody>
          <a:bodyPr/>
          <a:lstStyle/>
          <a:p>
            <a:pPr eaLnBrk="1" hangingPunct="1"/>
            <a:r>
              <a:rPr lang="en-US" altLang="en-US"/>
              <a:t>Water in the Atmosphere</a:t>
            </a:r>
          </a:p>
        </p:txBody>
      </p:sp>
      <p:sp>
        <p:nvSpPr>
          <p:cNvPr id="13315" name="Rectangle 3">
            <a:extLst>
              <a:ext uri="{FF2B5EF4-FFF2-40B4-BE49-F238E27FC236}">
                <a16:creationId xmlns:a16="http://schemas.microsoft.com/office/drawing/2014/main" id="{D6D98F85-8B96-41A1-B5CA-08980B416BDA}"/>
              </a:ext>
            </a:extLst>
          </p:cNvPr>
          <p:cNvSpPr>
            <a:spLocks noGrp="1" noChangeArrowheads="1"/>
          </p:cNvSpPr>
          <p:nvPr>
            <p:ph type="body" idx="1"/>
          </p:nvPr>
        </p:nvSpPr>
        <p:spPr/>
        <p:txBody>
          <a:bodyPr/>
          <a:lstStyle/>
          <a:p>
            <a:pPr marL="609600" indent="-609600" eaLnBrk="1" hangingPunct="1">
              <a:buFontTx/>
              <a:buNone/>
            </a:pPr>
            <a:r>
              <a:rPr lang="en-US" altLang="en-US" sz="2800"/>
              <a:t>1.    </a:t>
            </a:r>
            <a:r>
              <a:rPr lang="en-US" altLang="en-US" sz="2800" b="1"/>
              <a:t>Relative humidity</a:t>
            </a:r>
            <a:r>
              <a:rPr lang="en-US" altLang="en-US" sz="2800"/>
              <a:t>- colder air holds less moisture, temperature. of saturation is dew point, where condensation may occur. Forms of precipitation-rain, snow, hail, sleet.  </a:t>
            </a:r>
          </a:p>
          <a:p>
            <a:pPr marL="609600" indent="-609600" eaLnBrk="1" hangingPunct="1">
              <a:buFontTx/>
              <a:buNone/>
            </a:pPr>
            <a:r>
              <a:rPr lang="en-US" altLang="en-US" sz="2800"/>
              <a:t>2.    </a:t>
            </a:r>
            <a:r>
              <a:rPr lang="en-US" altLang="en-US" sz="2800" b="1"/>
              <a:t>Clouds-</a:t>
            </a:r>
            <a:r>
              <a:rPr lang="en-US" altLang="en-US" sz="2800"/>
              <a:t> when drops of water accumulate around particles of dust; main types- cumulus, stratus, cirrus, nimbus &amp; combinations of these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57FB893C-F729-4A1E-906B-7086A2776350}"/>
              </a:ext>
            </a:extLst>
          </p:cNvPr>
          <p:cNvSpPr>
            <a:spLocks noGrp="1" noChangeArrowheads="1"/>
          </p:cNvSpPr>
          <p:nvPr>
            <p:ph type="title"/>
          </p:nvPr>
        </p:nvSpPr>
        <p:spPr/>
        <p:txBody>
          <a:bodyPr/>
          <a:lstStyle/>
          <a:p>
            <a:pPr eaLnBrk="1" hangingPunct="1"/>
            <a:r>
              <a:rPr lang="en-US" altLang="en-US"/>
              <a:t>Violent Weather</a:t>
            </a:r>
          </a:p>
        </p:txBody>
      </p:sp>
      <p:sp>
        <p:nvSpPr>
          <p:cNvPr id="14339" name="Rectangle 3">
            <a:extLst>
              <a:ext uri="{FF2B5EF4-FFF2-40B4-BE49-F238E27FC236}">
                <a16:creationId xmlns:a16="http://schemas.microsoft.com/office/drawing/2014/main" id="{24875C5B-8723-4215-ABD5-BEE843CD86AB}"/>
              </a:ext>
            </a:extLst>
          </p:cNvPr>
          <p:cNvSpPr>
            <a:spLocks noGrp="1" noChangeArrowheads="1"/>
          </p:cNvSpPr>
          <p:nvPr>
            <p:ph type="body" idx="1"/>
          </p:nvPr>
        </p:nvSpPr>
        <p:spPr/>
        <p:txBody>
          <a:bodyPr/>
          <a:lstStyle/>
          <a:p>
            <a:pPr marL="609600" indent="-609600" eaLnBrk="1" hangingPunct="1">
              <a:buFontTx/>
              <a:buNone/>
            </a:pPr>
            <a:r>
              <a:rPr lang="en-US" altLang="en-US" sz="2800"/>
              <a:t>       </a:t>
            </a:r>
            <a:r>
              <a:rPr lang="en-US" altLang="en-US" sz="3600"/>
              <a:t>Thunderstorms, tornadoes, snow storms, hurricanes can have a great impact on the surface of the Earth and all of life on it</a:t>
            </a:r>
          </a:p>
          <a:p>
            <a:pPr marL="609600" indent="-609600" eaLnBrk="1" hangingPunct="1">
              <a:buFontTx/>
              <a:buNone/>
            </a:pPr>
            <a:r>
              <a:rPr lang="en-US" altLang="en-US" sz="3600"/>
              <a:t>       These topics, including storm safety are interesting and practical topics to study with children. </a:t>
            </a:r>
          </a:p>
          <a:p>
            <a:pPr marL="609600" indent="-609600" eaLnBrk="1" hangingPunct="1"/>
            <a:endParaRPr lang="en-US" altLang="en-US" sz="36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116AC88A-B09B-4962-9F3E-313907D8D722}"/>
              </a:ext>
            </a:extLst>
          </p:cNvPr>
          <p:cNvSpPr>
            <a:spLocks noGrp="1" noChangeArrowheads="1"/>
          </p:cNvSpPr>
          <p:nvPr>
            <p:ph type="title"/>
          </p:nvPr>
        </p:nvSpPr>
        <p:spPr/>
        <p:txBody>
          <a:bodyPr/>
          <a:lstStyle/>
          <a:p>
            <a:pPr eaLnBrk="1" hangingPunct="1"/>
            <a:r>
              <a:rPr lang="en-US" altLang="en-US"/>
              <a:t>Tomorrow’s Weather</a:t>
            </a:r>
          </a:p>
        </p:txBody>
      </p:sp>
      <p:sp>
        <p:nvSpPr>
          <p:cNvPr id="15363" name="Rectangle 3">
            <a:extLst>
              <a:ext uri="{FF2B5EF4-FFF2-40B4-BE49-F238E27FC236}">
                <a16:creationId xmlns:a16="http://schemas.microsoft.com/office/drawing/2014/main" id="{87D18A4E-B997-4E36-A162-7047922401E3}"/>
              </a:ext>
            </a:extLst>
          </p:cNvPr>
          <p:cNvSpPr>
            <a:spLocks noGrp="1" noChangeArrowheads="1"/>
          </p:cNvSpPr>
          <p:nvPr>
            <p:ph type="body" idx="1"/>
          </p:nvPr>
        </p:nvSpPr>
        <p:spPr/>
        <p:txBody>
          <a:bodyPr/>
          <a:lstStyle/>
          <a:p>
            <a:pPr marL="609600" indent="-609600" eaLnBrk="1" hangingPunct="1">
              <a:lnSpc>
                <a:spcPct val="90000"/>
              </a:lnSpc>
              <a:buFontTx/>
              <a:buAutoNum type="arabicPeriod"/>
            </a:pPr>
            <a:r>
              <a:rPr lang="en-US" altLang="en-US" sz="2400" b="1"/>
              <a:t>Weather map</a:t>
            </a:r>
            <a:r>
              <a:rPr lang="en-US" altLang="en-US" sz="2400"/>
              <a:t>- an important tool to predict tomorrow’s weather- have basic symbols for pressure, temperature, humidity, wind direction, wind velocity, and cloud types. In the middle latitudes (NE PA) the upper air moves from west to east; storms tend to enter from the west. </a:t>
            </a:r>
          </a:p>
          <a:p>
            <a:pPr marL="609600" indent="-609600" eaLnBrk="1" hangingPunct="1">
              <a:lnSpc>
                <a:spcPct val="90000"/>
              </a:lnSpc>
              <a:buFontTx/>
              <a:buAutoNum type="arabicPeriod"/>
            </a:pPr>
            <a:r>
              <a:rPr lang="en-US" altLang="en-US" sz="2400"/>
              <a:t>Basic weather instruments- </a:t>
            </a:r>
            <a:r>
              <a:rPr lang="en-US" altLang="en-US" sz="2400" b="1"/>
              <a:t>barometer </a:t>
            </a:r>
            <a:r>
              <a:rPr lang="en-US" altLang="en-US" sz="2400"/>
              <a:t>(pressure), </a:t>
            </a:r>
            <a:r>
              <a:rPr lang="en-US" altLang="en-US" sz="2400" b="1"/>
              <a:t>wind  vane</a:t>
            </a:r>
            <a:r>
              <a:rPr lang="en-US" altLang="en-US" sz="2400"/>
              <a:t> (direction), </a:t>
            </a:r>
            <a:r>
              <a:rPr lang="en-US" altLang="en-US" sz="2400" b="1"/>
              <a:t>anemometer</a:t>
            </a:r>
            <a:r>
              <a:rPr lang="en-US" altLang="en-US" sz="2400"/>
              <a:t> (wind speed), </a:t>
            </a:r>
            <a:r>
              <a:rPr lang="en-US" altLang="en-US" sz="2400" b="1"/>
              <a:t>hygrometer</a:t>
            </a:r>
            <a:r>
              <a:rPr lang="en-US" altLang="en-US" sz="2400"/>
              <a:t>(moisture in air), </a:t>
            </a:r>
            <a:r>
              <a:rPr lang="en-US" altLang="en-US" sz="2400" b="1"/>
              <a:t>rain &amp; snow gauges</a:t>
            </a:r>
            <a:r>
              <a:rPr lang="en-US" altLang="en-US" sz="2400"/>
              <a:t>, </a:t>
            </a:r>
            <a:r>
              <a:rPr lang="en-US" altLang="en-US" sz="2400" b="1"/>
              <a:t>radiosondes </a:t>
            </a:r>
            <a:r>
              <a:rPr lang="en-US" altLang="en-US" sz="2400"/>
              <a:t>(determine the characteristics of air high above the earth &amp; are radio transmitters carried aloft by balloons or small rockets), </a:t>
            </a:r>
            <a:r>
              <a:rPr lang="en-US" altLang="en-US" sz="2400" b="1"/>
              <a:t>weather satellites</a:t>
            </a:r>
            <a:r>
              <a:rPr lang="en-US" altLang="en-US" sz="2400"/>
              <a:t> (photograph clouds)</a:t>
            </a:r>
          </a:p>
          <a:p>
            <a:pPr marL="609600" indent="-609600" eaLnBrk="1" hangingPunct="1">
              <a:lnSpc>
                <a:spcPct val="90000"/>
              </a:lnSpc>
              <a:buFontTx/>
              <a:buAutoNum type="arabicPeriod"/>
            </a:pPr>
            <a:r>
              <a:rPr lang="en-US" altLang="en-US" sz="2400"/>
              <a:t>SUMMARY OUTLINE (PP&gt; 178-180)</a:t>
            </a:r>
          </a:p>
          <a:p>
            <a:pPr marL="609600" indent="-609600" eaLnBrk="1" hangingPunct="1">
              <a:lnSpc>
                <a:spcPct val="90000"/>
              </a:lnSpc>
              <a:buFontTx/>
              <a:buNone/>
            </a:pPr>
            <a:endParaRPr lang="en-US" altLang="en-US" sz="1800"/>
          </a:p>
          <a:p>
            <a:pPr marL="609600" indent="-609600" eaLnBrk="1" hangingPunct="1">
              <a:lnSpc>
                <a:spcPct val="90000"/>
              </a:lnSpc>
              <a:buFontTx/>
              <a:buNone/>
            </a:pPr>
            <a:endParaRPr lang="en-US" altLang="en-US" sz="2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675FCB2-8B7A-4E4A-BCE6-0E57302B09BF}"/>
              </a:ext>
            </a:extLst>
          </p:cNvPr>
          <p:cNvSpPr>
            <a:spLocks noGrp="1" noChangeArrowheads="1"/>
          </p:cNvSpPr>
          <p:nvPr>
            <p:ph type="title"/>
          </p:nvPr>
        </p:nvSpPr>
        <p:spPr/>
        <p:txBody>
          <a:bodyPr/>
          <a:lstStyle/>
          <a:p>
            <a:pPr eaLnBrk="1" hangingPunct="1"/>
            <a:r>
              <a:rPr lang="en-US" altLang="en-US"/>
              <a:t>Chapter 11</a:t>
            </a:r>
          </a:p>
        </p:txBody>
      </p:sp>
      <p:sp>
        <p:nvSpPr>
          <p:cNvPr id="16387" name="Rectangle 3">
            <a:extLst>
              <a:ext uri="{FF2B5EF4-FFF2-40B4-BE49-F238E27FC236}">
                <a16:creationId xmlns:a16="http://schemas.microsoft.com/office/drawing/2014/main" id="{88AB89EC-A494-4AA7-B044-6AE9CD8EA48A}"/>
              </a:ext>
            </a:extLst>
          </p:cNvPr>
          <p:cNvSpPr>
            <a:spLocks noGrp="1" noChangeArrowheads="1"/>
          </p:cNvSpPr>
          <p:nvPr>
            <p:ph type="body" idx="1"/>
          </p:nvPr>
        </p:nvSpPr>
        <p:spPr/>
        <p:txBody>
          <a:bodyPr/>
          <a:lstStyle/>
          <a:p>
            <a:pPr eaLnBrk="1" hangingPunct="1">
              <a:buFontTx/>
              <a:buNone/>
            </a:pPr>
            <a:r>
              <a:rPr lang="en-US" altLang="en-US" sz="4000"/>
              <a:t>Abruscato &amp; DeRosa</a:t>
            </a:r>
          </a:p>
          <a:p>
            <a:pPr eaLnBrk="1" hangingPunct="1"/>
            <a:endParaRPr lang="en-US" altLang="en-US" sz="4000"/>
          </a:p>
          <a:p>
            <a:pPr eaLnBrk="1" hangingPunct="1">
              <a:buFontTx/>
              <a:buNone/>
            </a:pPr>
            <a:r>
              <a:rPr lang="en-US" altLang="en-US" sz="4000"/>
              <a:t>The Cosmos</a:t>
            </a:r>
          </a:p>
          <a:p>
            <a:pPr eaLnBrk="1" hangingPunct="1">
              <a:buFontTx/>
              <a:buNone/>
            </a:pPr>
            <a:endParaRPr lang="en-US" altLang="en-US" sz="4000"/>
          </a:p>
          <a:p>
            <a:pPr eaLnBrk="1" hangingPunct="1">
              <a:buFontTx/>
              <a:buNone/>
            </a:pPr>
            <a:r>
              <a:rPr lang="en-US" altLang="en-US" sz="4000"/>
              <a:t>Are We Alone?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CD4FA919-51B2-4B54-BB95-F5A07FA7A75E}"/>
              </a:ext>
            </a:extLst>
          </p:cNvPr>
          <p:cNvSpPr>
            <a:spLocks noGrp="1" noChangeArrowheads="1"/>
          </p:cNvSpPr>
          <p:nvPr>
            <p:ph type="title"/>
          </p:nvPr>
        </p:nvSpPr>
        <p:spPr/>
        <p:txBody>
          <a:bodyPr/>
          <a:lstStyle/>
          <a:p>
            <a:pPr eaLnBrk="1" hangingPunct="1"/>
            <a:r>
              <a:rPr lang="en-US" altLang="en-US"/>
              <a:t>What Is the Universe and How Was It Formed?</a:t>
            </a:r>
          </a:p>
        </p:txBody>
      </p:sp>
      <p:sp>
        <p:nvSpPr>
          <p:cNvPr id="17411" name="Rectangle 3">
            <a:extLst>
              <a:ext uri="{FF2B5EF4-FFF2-40B4-BE49-F238E27FC236}">
                <a16:creationId xmlns:a16="http://schemas.microsoft.com/office/drawing/2014/main" id="{C7F18685-62B3-42BB-A0D2-83C63957EC52}"/>
              </a:ext>
            </a:extLst>
          </p:cNvPr>
          <p:cNvSpPr>
            <a:spLocks noGrp="1" noChangeArrowheads="1"/>
          </p:cNvSpPr>
          <p:nvPr>
            <p:ph type="body" idx="1"/>
          </p:nvPr>
        </p:nvSpPr>
        <p:spPr/>
        <p:txBody>
          <a:bodyPr/>
          <a:lstStyle/>
          <a:p>
            <a:pPr marL="533400" indent="-533400" eaLnBrk="1" hangingPunct="1">
              <a:lnSpc>
                <a:spcPct val="90000"/>
              </a:lnSpc>
              <a:buFontTx/>
              <a:buNone/>
            </a:pPr>
            <a:endParaRPr lang="en-US" altLang="en-US" sz="2400"/>
          </a:p>
          <a:p>
            <a:pPr marL="533400" indent="-533400" eaLnBrk="1" hangingPunct="1">
              <a:lnSpc>
                <a:spcPct val="90000"/>
              </a:lnSpc>
            </a:pPr>
            <a:r>
              <a:rPr lang="en-US" altLang="en-US" sz="2400"/>
              <a:t>The </a:t>
            </a:r>
            <a:r>
              <a:rPr lang="en-US" altLang="en-US" sz="2400" b="1"/>
              <a:t>Universe</a:t>
            </a:r>
            <a:r>
              <a:rPr lang="en-US" altLang="en-US" sz="2400"/>
              <a:t> is all the matter, energy, &amp; space that exists. One formation theory is the </a:t>
            </a:r>
            <a:r>
              <a:rPr lang="en-US" altLang="en-US" sz="2400" b="1"/>
              <a:t>Big Bang</a:t>
            </a:r>
            <a:r>
              <a:rPr lang="en-US" altLang="en-US" sz="2400"/>
              <a:t>- 8-20 billion years ago a fiery explosion created it &amp; we are still hurling out into space from this; our core is still molten partially due to this.  All matter of universe was once packed together.</a:t>
            </a:r>
          </a:p>
          <a:p>
            <a:pPr marL="533400" indent="-533400" eaLnBrk="1" hangingPunct="1">
              <a:lnSpc>
                <a:spcPct val="90000"/>
              </a:lnSpc>
            </a:pPr>
            <a:r>
              <a:rPr lang="en-US" altLang="en-US" sz="2400"/>
              <a:t>Studies by Geller &amp; Huchra have found some organized structures of galaxies, which according to the Big Bang Theory should not exist. </a:t>
            </a:r>
          </a:p>
          <a:p>
            <a:pPr marL="533400" indent="-533400" eaLnBrk="1" hangingPunct="1">
              <a:lnSpc>
                <a:spcPct val="90000"/>
              </a:lnSpc>
              <a:buFontTx/>
              <a:buAutoNum type="arabicPeriod" startAt="3"/>
            </a:pPr>
            <a:r>
              <a:rPr lang="en-US" altLang="en-US" sz="2400" b="1"/>
              <a:t>Magnetars </a:t>
            </a:r>
            <a:r>
              <a:rPr lang="en-US" altLang="en-US" sz="2400"/>
              <a:t>are neutron stars with magnetic fields billions fo times more powerful than the Earth’s.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0E4FCE3D-3F8E-4C29-B28B-F19E58DF4012}"/>
              </a:ext>
            </a:extLst>
          </p:cNvPr>
          <p:cNvSpPr>
            <a:spLocks noGrp="1" noChangeArrowheads="1"/>
          </p:cNvSpPr>
          <p:nvPr>
            <p:ph type="title"/>
          </p:nvPr>
        </p:nvSpPr>
        <p:spPr/>
        <p:txBody>
          <a:bodyPr/>
          <a:lstStyle/>
          <a:p>
            <a:pPr eaLnBrk="1" hangingPunct="1"/>
            <a:r>
              <a:rPr lang="en-US" altLang="en-US" dirty="0"/>
              <a:t>What is the Universe and How Was It Formed? (2</a:t>
            </a:r>
            <a:r>
              <a:rPr lang="en-US" altLang="en-US" baseline="30000" dirty="0"/>
              <a:t>nd</a:t>
            </a:r>
            <a:r>
              <a:rPr lang="en-US" altLang="en-US" dirty="0"/>
              <a:t> page)</a:t>
            </a:r>
          </a:p>
        </p:txBody>
      </p:sp>
      <p:sp>
        <p:nvSpPr>
          <p:cNvPr id="18435" name="Rectangle 3">
            <a:extLst>
              <a:ext uri="{FF2B5EF4-FFF2-40B4-BE49-F238E27FC236}">
                <a16:creationId xmlns:a16="http://schemas.microsoft.com/office/drawing/2014/main" id="{EBC60F7D-E4EF-4EE4-BD26-7E110B90D528}"/>
              </a:ext>
            </a:extLst>
          </p:cNvPr>
          <p:cNvSpPr>
            <a:spLocks noGrp="1" noChangeArrowheads="1"/>
          </p:cNvSpPr>
          <p:nvPr>
            <p:ph type="body" idx="1"/>
          </p:nvPr>
        </p:nvSpPr>
        <p:spPr/>
        <p:txBody>
          <a:bodyPr/>
          <a:lstStyle/>
          <a:p>
            <a:pPr marL="609600" indent="-609600" eaLnBrk="1" hangingPunct="1">
              <a:buFontTx/>
              <a:buAutoNum type="arabicPeriod" startAt="3"/>
            </a:pPr>
            <a:r>
              <a:rPr lang="en-US" altLang="en-US" sz="2400" b="1"/>
              <a:t>Quasars-</a:t>
            </a:r>
            <a:r>
              <a:rPr lang="en-US" altLang="en-US" sz="2400"/>
              <a:t>extremely bright objects in the universe made of gases &amp; remnants of stars spiraling into black holes</a:t>
            </a:r>
          </a:p>
          <a:p>
            <a:pPr marL="609600" indent="-609600" eaLnBrk="1" hangingPunct="1">
              <a:buFontTx/>
              <a:buAutoNum type="arabicPeriod" startAt="3"/>
            </a:pPr>
            <a:r>
              <a:rPr lang="en-US" altLang="en-US" sz="2400" b="1"/>
              <a:t>Pulsars- </a:t>
            </a:r>
            <a:r>
              <a:rPr lang="en-US" altLang="en-US" sz="2400"/>
              <a:t>dense, rapidly spinning remnants of supernova explosions</a:t>
            </a:r>
          </a:p>
          <a:p>
            <a:pPr marL="609600" indent="-609600" eaLnBrk="1" hangingPunct="1">
              <a:buFontTx/>
              <a:buAutoNum type="arabicPeriod" startAt="3"/>
            </a:pPr>
            <a:r>
              <a:rPr lang="en-US" altLang="en-US" sz="2400" b="1"/>
              <a:t>Supernovas-</a:t>
            </a:r>
            <a:r>
              <a:rPr lang="en-US" altLang="en-US" sz="2400"/>
              <a:t>exploding stars that at peak intensities can outshine their galaxies, faint blue remnants exist</a:t>
            </a:r>
          </a:p>
          <a:p>
            <a:pPr marL="609600" indent="-609600" eaLnBrk="1" hangingPunct="1">
              <a:buFontTx/>
              <a:buAutoNum type="arabicPeriod" startAt="3"/>
            </a:pPr>
            <a:r>
              <a:rPr lang="en-US" altLang="en-US" sz="2400" b="1"/>
              <a:t>Black Holes</a:t>
            </a:r>
            <a:r>
              <a:rPr lang="en-US" altLang="en-US" sz="2400"/>
              <a:t>-cannot be seen, but are vacuums that take in all that is around them</a:t>
            </a:r>
          </a:p>
          <a:p>
            <a:pPr marL="609600" indent="-609600" eaLnBrk="1" hangingPunct="1">
              <a:buFontTx/>
              <a:buNone/>
            </a:pPr>
            <a:r>
              <a:rPr lang="en-US" altLang="en-US" sz="2400"/>
              <a:t>        *These topics are not in PA standards for elementary, but are interesting topics in explaining the universe.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566B1744-9B1C-4E28-8295-45A0D086118F}"/>
              </a:ext>
            </a:extLst>
          </p:cNvPr>
          <p:cNvSpPr>
            <a:spLocks noGrp="1" noChangeArrowheads="1"/>
          </p:cNvSpPr>
          <p:nvPr>
            <p:ph type="title"/>
          </p:nvPr>
        </p:nvSpPr>
        <p:spPr/>
        <p:txBody>
          <a:bodyPr/>
          <a:lstStyle/>
          <a:p>
            <a:pPr eaLnBrk="1" hangingPunct="1"/>
            <a:r>
              <a:rPr lang="en-US" altLang="en-US" dirty="0"/>
              <a:t>What Is the Universe and How Was It formed? (3</a:t>
            </a:r>
            <a:r>
              <a:rPr lang="en-US" altLang="en-US" baseline="30000" dirty="0"/>
              <a:t>rd</a:t>
            </a:r>
            <a:r>
              <a:rPr lang="en-US" altLang="en-US" dirty="0"/>
              <a:t> page)</a:t>
            </a:r>
          </a:p>
        </p:txBody>
      </p:sp>
      <p:sp>
        <p:nvSpPr>
          <p:cNvPr id="19459" name="Rectangle 3">
            <a:extLst>
              <a:ext uri="{FF2B5EF4-FFF2-40B4-BE49-F238E27FC236}">
                <a16:creationId xmlns:a16="http://schemas.microsoft.com/office/drawing/2014/main" id="{B9DE3976-8BE4-4B5A-A3B4-B6B5A3E944BD}"/>
              </a:ext>
            </a:extLst>
          </p:cNvPr>
          <p:cNvSpPr>
            <a:spLocks noGrp="1" noChangeArrowheads="1"/>
          </p:cNvSpPr>
          <p:nvPr>
            <p:ph type="body" idx="1"/>
          </p:nvPr>
        </p:nvSpPr>
        <p:spPr/>
        <p:txBody>
          <a:bodyPr/>
          <a:lstStyle/>
          <a:p>
            <a:pPr marL="609600" indent="-609600" eaLnBrk="1" hangingPunct="1">
              <a:buFontTx/>
              <a:buAutoNum type="arabicPeriod" startAt="7"/>
            </a:pPr>
            <a:r>
              <a:rPr lang="en-US" altLang="en-US" sz="2800" b="1" dirty="0"/>
              <a:t>Galaxies-</a:t>
            </a:r>
            <a:r>
              <a:rPr lang="en-US" altLang="en-US" sz="2800" dirty="0"/>
              <a:t> clusters of stars and nebulae (huge bodies of dust and gas); ours is the Milky Way; light year- distance light travels in one year- 6 trillion miles</a:t>
            </a:r>
          </a:p>
          <a:p>
            <a:pPr marL="609600" indent="-609600" eaLnBrk="1" hangingPunct="1">
              <a:buFontTx/>
              <a:buNone/>
            </a:pPr>
            <a:r>
              <a:rPr lang="en-US" altLang="en-US" sz="2800" dirty="0"/>
              <a:t>8.     </a:t>
            </a:r>
            <a:r>
              <a:rPr lang="en-US" altLang="en-US" sz="2800" b="1" dirty="0"/>
              <a:t>Constellations</a:t>
            </a:r>
            <a:r>
              <a:rPr lang="en-US" altLang="en-US" sz="2800" dirty="0"/>
              <a:t>- groups of starts that seem to form a pattern; 88 are named from mythology or resemblance to animals &amp; objects- Big Dipper, Little Dipper, Orion, Great Bear, Signs of Zodiac; important star- Polaris (North Star)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4C58A9B4-BC99-4BCB-990E-B9F6DA2C31ED}"/>
              </a:ext>
            </a:extLst>
          </p:cNvPr>
          <p:cNvSpPr>
            <a:spLocks noGrp="1" noChangeArrowheads="1"/>
          </p:cNvSpPr>
          <p:nvPr>
            <p:ph type="title"/>
          </p:nvPr>
        </p:nvSpPr>
        <p:spPr/>
        <p:txBody>
          <a:bodyPr/>
          <a:lstStyle/>
          <a:p>
            <a:pPr eaLnBrk="1" hangingPunct="1"/>
            <a:r>
              <a:rPr lang="en-US" altLang="en-US"/>
              <a:t>Our Solar System</a:t>
            </a:r>
          </a:p>
        </p:txBody>
      </p:sp>
      <p:sp>
        <p:nvSpPr>
          <p:cNvPr id="20483" name="Rectangle 3">
            <a:extLst>
              <a:ext uri="{FF2B5EF4-FFF2-40B4-BE49-F238E27FC236}">
                <a16:creationId xmlns:a16="http://schemas.microsoft.com/office/drawing/2014/main" id="{47D3A6B4-E799-4FAA-83E5-5041E3B7110C}"/>
              </a:ext>
            </a:extLst>
          </p:cNvPr>
          <p:cNvSpPr>
            <a:spLocks noGrp="1" noChangeArrowheads="1"/>
          </p:cNvSpPr>
          <p:nvPr>
            <p:ph type="body" idx="1"/>
          </p:nvPr>
        </p:nvSpPr>
        <p:spPr/>
        <p:txBody>
          <a:bodyPr/>
          <a:lstStyle/>
          <a:p>
            <a:pPr marL="609600" indent="-609600" eaLnBrk="1" hangingPunct="1">
              <a:lnSpc>
                <a:spcPct val="90000"/>
              </a:lnSpc>
              <a:buFontTx/>
              <a:buNone/>
            </a:pPr>
            <a:r>
              <a:rPr lang="en-US" altLang="en-US" sz="2400"/>
              <a:t>1.     Includes: The Sun, Moon, Planets, Meteors, Comets, Asteroids (4.6 billion years old); sun’s gravitational pull is the most dominant force</a:t>
            </a:r>
          </a:p>
          <a:p>
            <a:pPr marL="609600" indent="-609600" eaLnBrk="1" hangingPunct="1">
              <a:lnSpc>
                <a:spcPct val="90000"/>
              </a:lnSpc>
              <a:buFontTx/>
              <a:buNone/>
            </a:pPr>
            <a:r>
              <a:rPr lang="en-US" altLang="en-US" sz="2400" b="1"/>
              <a:t>2.     Our Sun, a Star</a:t>
            </a:r>
            <a:r>
              <a:rPr lang="en-US" altLang="en-US" sz="2400"/>
              <a:t>-it is a medium-sized, middle-aged star; it is 93 million miles away from Earth; it will live another 5 billion years; it is fueled by fusion power- hydrogen is being changed into helium; it is 100x bigger than the Earth in diameter, 330,000 times heavier in mass, and over 1 million times bigger in volume  As the sun cools, &amp; expands  its surface color will become deep red (red giant), and will eventually becomes a white dwarf (no bigger than the earth, but very dense, then a black cinder.   This will occur over the next 5 billion years.</a:t>
            </a:r>
          </a:p>
          <a:p>
            <a:pPr marL="609600" indent="-609600" eaLnBrk="1" hangingPunct="1">
              <a:lnSpc>
                <a:spcPct val="90000"/>
              </a:lnSpc>
              <a:buFontTx/>
              <a:buNone/>
            </a:pPr>
            <a:r>
              <a:rPr lang="en-US" altLang="en-US" sz="2400"/>
              <a:t> </a:t>
            </a:r>
          </a:p>
          <a:p>
            <a:pPr marL="609600" indent="-609600" eaLnBrk="1" hangingPunct="1">
              <a:lnSpc>
                <a:spcPct val="90000"/>
              </a:lnSpc>
              <a:buFontTx/>
              <a:buNone/>
            </a:pPr>
            <a:endParaRPr lang="en-US" altLang="en-US" sz="2400"/>
          </a:p>
          <a:p>
            <a:pPr marL="609600" indent="-609600" eaLnBrk="1" hangingPunct="1">
              <a:lnSpc>
                <a:spcPct val="90000"/>
              </a:lnSpc>
            </a:pPr>
            <a:endParaRPr lang="en-US" altLang="en-US" sz="2000"/>
          </a:p>
          <a:p>
            <a:pPr marL="609600" indent="-609600" eaLnBrk="1" hangingPunct="1">
              <a:lnSpc>
                <a:spcPct val="90000"/>
              </a:lnSpc>
            </a:pPr>
            <a:endParaRPr lang="en-US" altLang="en-US" sz="2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93BF0EBE-A43C-410C-8E3A-69FB77D26341}"/>
              </a:ext>
            </a:extLst>
          </p:cNvPr>
          <p:cNvSpPr>
            <a:spLocks noGrp="1" noChangeArrowheads="1"/>
          </p:cNvSpPr>
          <p:nvPr>
            <p:ph type="title"/>
          </p:nvPr>
        </p:nvSpPr>
        <p:spPr/>
        <p:txBody>
          <a:bodyPr/>
          <a:lstStyle/>
          <a:p>
            <a:pPr eaLnBrk="1" hangingPunct="1"/>
            <a:r>
              <a:rPr lang="en-US" altLang="en-US"/>
              <a:t>History and Nature of Earth/Space Sciences</a:t>
            </a:r>
          </a:p>
        </p:txBody>
      </p:sp>
      <p:sp>
        <p:nvSpPr>
          <p:cNvPr id="3075" name="Rectangle 3">
            <a:extLst>
              <a:ext uri="{FF2B5EF4-FFF2-40B4-BE49-F238E27FC236}">
                <a16:creationId xmlns:a16="http://schemas.microsoft.com/office/drawing/2014/main" id="{EE6671BE-F22D-4959-BC79-9658724A22E2}"/>
              </a:ext>
            </a:extLst>
          </p:cNvPr>
          <p:cNvSpPr>
            <a:spLocks noGrp="1" noChangeArrowheads="1"/>
          </p:cNvSpPr>
          <p:nvPr>
            <p:ph type="body" idx="1"/>
          </p:nvPr>
        </p:nvSpPr>
        <p:spPr/>
        <p:txBody>
          <a:bodyPr/>
          <a:lstStyle/>
          <a:p>
            <a:pPr eaLnBrk="1" hangingPunct="1">
              <a:lnSpc>
                <a:spcPct val="90000"/>
              </a:lnSpc>
            </a:pPr>
            <a:r>
              <a:rPr lang="en-US" altLang="en-US"/>
              <a:t>We see the same night sky generations of humans have experiences and ask: “why?” “How?” and “Why?”</a:t>
            </a:r>
          </a:p>
          <a:p>
            <a:pPr eaLnBrk="1" hangingPunct="1">
              <a:lnSpc>
                <a:spcPct val="90000"/>
              </a:lnSpc>
            </a:pPr>
            <a:r>
              <a:rPr lang="en-US" altLang="en-US"/>
              <a:t>Branches of Earth/Space Sciences: astronomy, geology, oceanography, meteorology, and astronomy.</a:t>
            </a:r>
          </a:p>
          <a:p>
            <a:pPr eaLnBrk="1" hangingPunct="1">
              <a:lnSpc>
                <a:spcPct val="90000"/>
              </a:lnSpc>
            </a:pPr>
            <a:r>
              <a:rPr lang="en-US" altLang="en-US"/>
              <a:t>Careers: Geologist, Oceanographer, Meteorologist, Astronomer</a:t>
            </a:r>
          </a:p>
          <a:p>
            <a:pPr eaLnBrk="1" hangingPunct="1">
              <a:lnSpc>
                <a:spcPct val="90000"/>
              </a:lnSpc>
              <a:buFontTx/>
              <a:buNone/>
            </a:pPr>
            <a:endParaRPr lang="en-US" altLang="en-US"/>
          </a:p>
          <a:p>
            <a:pPr eaLnBrk="1" hangingPunct="1">
              <a:lnSpc>
                <a:spcPct val="90000"/>
              </a:lnSpc>
            </a:pPr>
            <a:endParaRPr lang="en-US" altLang="en-US" sz="2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82EE8A9D-AC35-4A92-AFF9-72BA01A33D6F}"/>
              </a:ext>
            </a:extLst>
          </p:cNvPr>
          <p:cNvSpPr>
            <a:spLocks noGrp="1" noChangeArrowheads="1"/>
          </p:cNvSpPr>
          <p:nvPr>
            <p:ph type="title"/>
          </p:nvPr>
        </p:nvSpPr>
        <p:spPr/>
        <p:txBody>
          <a:bodyPr/>
          <a:lstStyle/>
          <a:p>
            <a:pPr eaLnBrk="1" hangingPunct="1"/>
            <a:r>
              <a:rPr lang="en-US" altLang="en-US" dirty="0"/>
              <a:t>Our Solar System (2</a:t>
            </a:r>
            <a:r>
              <a:rPr lang="en-US" altLang="en-US" baseline="30000" dirty="0"/>
              <a:t>nd</a:t>
            </a:r>
            <a:r>
              <a:rPr lang="en-US" altLang="en-US" dirty="0"/>
              <a:t> page)</a:t>
            </a:r>
          </a:p>
        </p:txBody>
      </p:sp>
      <p:sp>
        <p:nvSpPr>
          <p:cNvPr id="21507" name="Rectangle 3">
            <a:extLst>
              <a:ext uri="{FF2B5EF4-FFF2-40B4-BE49-F238E27FC236}">
                <a16:creationId xmlns:a16="http://schemas.microsoft.com/office/drawing/2014/main" id="{FF75B284-F8BF-46DC-A420-20A965E1C082}"/>
              </a:ext>
            </a:extLst>
          </p:cNvPr>
          <p:cNvSpPr>
            <a:spLocks noGrp="1" noChangeArrowheads="1"/>
          </p:cNvSpPr>
          <p:nvPr>
            <p:ph type="body" idx="1"/>
          </p:nvPr>
        </p:nvSpPr>
        <p:spPr/>
        <p:txBody>
          <a:bodyPr/>
          <a:lstStyle/>
          <a:p>
            <a:pPr marL="609600" indent="-609600" eaLnBrk="1" hangingPunct="1">
              <a:buFontTx/>
              <a:buNone/>
            </a:pPr>
            <a:r>
              <a:rPr lang="en-US" altLang="en-US" sz="1800"/>
              <a:t>3.       </a:t>
            </a:r>
            <a:r>
              <a:rPr lang="en-US" altLang="en-US" sz="2000" b="1"/>
              <a:t>The  moon</a:t>
            </a:r>
            <a:r>
              <a:rPr lang="en-US" altLang="en-US" sz="2000"/>
              <a:t>-a natural satellite; orbits Earth every 27.3 days; a moon day is about 27 earth days so we always see the same side; man first set foot on the moon in 1969- Apollo 11 mission; it was bombarded by asteroids &amp; meteors 4 billion years ago,creating the craters; it is ¼ the size of the earth (about 2000 miles- Earth 8000 miles); it’s gravitational pull is responsible (along with the sun) for tides of Earth’s oceans</a:t>
            </a:r>
          </a:p>
          <a:p>
            <a:pPr marL="609600" indent="-609600" eaLnBrk="1" hangingPunct="1">
              <a:buFontTx/>
              <a:buNone/>
            </a:pPr>
            <a:r>
              <a:rPr lang="en-US" altLang="en-US" sz="2000" b="1"/>
              <a:t>4.      The Planets</a:t>
            </a:r>
            <a:r>
              <a:rPr lang="en-US" altLang="en-US" sz="2000"/>
              <a:t>- 8 planets orbit the sun- Pluto was demoted a few years ago because it is smaller in size than originally thought; Mercury is closest to the sun and the smallest; Neptune the farthest; Jupiter is the largest and has a big  red Spot that is a giant storm; Saturn, Uranus, &amp; Neptune have rings.  The planets are not in the 4</a:t>
            </a:r>
            <a:r>
              <a:rPr lang="en-US" altLang="en-US" sz="2000" baseline="30000"/>
              <a:t>th</a:t>
            </a:r>
            <a:r>
              <a:rPr lang="en-US" altLang="en-US" sz="2000"/>
              <a:t> grade PSSA.</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7FDFEC4F-58E7-4C86-8BC6-1F2D3317B7F9}"/>
              </a:ext>
            </a:extLst>
          </p:cNvPr>
          <p:cNvSpPr>
            <a:spLocks noGrp="1" noChangeArrowheads="1"/>
          </p:cNvSpPr>
          <p:nvPr>
            <p:ph type="title"/>
          </p:nvPr>
        </p:nvSpPr>
        <p:spPr/>
        <p:txBody>
          <a:bodyPr/>
          <a:lstStyle/>
          <a:p>
            <a:pPr eaLnBrk="1" hangingPunct="1"/>
            <a:r>
              <a:rPr lang="en-US" altLang="en-US" dirty="0"/>
              <a:t>Our Solar System (3</a:t>
            </a:r>
            <a:r>
              <a:rPr lang="en-US" altLang="en-US" baseline="30000" dirty="0"/>
              <a:t>rd</a:t>
            </a:r>
            <a:r>
              <a:rPr lang="en-US" altLang="en-US" dirty="0"/>
              <a:t> page)</a:t>
            </a:r>
          </a:p>
        </p:txBody>
      </p:sp>
      <p:sp>
        <p:nvSpPr>
          <p:cNvPr id="22531" name="Rectangle 3">
            <a:extLst>
              <a:ext uri="{FF2B5EF4-FFF2-40B4-BE49-F238E27FC236}">
                <a16:creationId xmlns:a16="http://schemas.microsoft.com/office/drawing/2014/main" id="{8724BBCA-4C57-45EE-928C-10EB99D7B0E9}"/>
              </a:ext>
            </a:extLst>
          </p:cNvPr>
          <p:cNvSpPr>
            <a:spLocks noGrp="1" noChangeArrowheads="1"/>
          </p:cNvSpPr>
          <p:nvPr>
            <p:ph type="body" idx="1"/>
          </p:nvPr>
        </p:nvSpPr>
        <p:spPr/>
        <p:txBody>
          <a:bodyPr/>
          <a:lstStyle/>
          <a:p>
            <a:pPr marL="609600" indent="-609600" eaLnBrk="1" hangingPunct="1">
              <a:buFontTx/>
              <a:buAutoNum type="arabicPeriod" startAt="5"/>
            </a:pPr>
            <a:r>
              <a:rPr lang="en-US" altLang="en-US" sz="2400" b="1"/>
              <a:t>Meteors-</a:t>
            </a:r>
            <a:r>
              <a:rPr lang="en-US" altLang="en-US" sz="2400"/>
              <a:t> masses of stone and iron from space that may strike the Earth; few reach the surface- most burn from friction before landing- are meteorites if they land</a:t>
            </a:r>
          </a:p>
          <a:p>
            <a:pPr marL="609600" indent="-609600" eaLnBrk="1" hangingPunct="1">
              <a:buFontTx/>
              <a:buAutoNum type="arabicPeriod" startAt="5"/>
            </a:pPr>
            <a:r>
              <a:rPr lang="en-US" altLang="en-US" sz="2400" b="1"/>
              <a:t>Comets</a:t>
            </a:r>
            <a:r>
              <a:rPr lang="en-US" altLang="en-US" sz="2400"/>
              <a:t>- heavenly bodies made of gases and ice that move in large orbits around the sun; they have a head and tail that points away from the sun; energy from the sun causes their heads &amp; tails to give off light</a:t>
            </a:r>
          </a:p>
          <a:p>
            <a:pPr marL="609600" indent="-609600" eaLnBrk="1" hangingPunct="1">
              <a:buFontTx/>
              <a:buNone/>
            </a:pPr>
            <a:r>
              <a:rPr lang="en-US" altLang="en-US" sz="2400"/>
              <a:t>7.      </a:t>
            </a:r>
            <a:r>
              <a:rPr lang="en-US" altLang="en-US" sz="2400" b="1"/>
              <a:t>Asteroids-</a:t>
            </a:r>
            <a:r>
              <a:rPr lang="en-US" altLang="en-US" sz="2400"/>
              <a:t>objects that orbit between Mars and Jupiter; Some scientists hypothesize that they are the remnants of a planet that once existed.</a:t>
            </a:r>
          </a:p>
          <a:p>
            <a:pPr marL="609600" indent="-609600" eaLnBrk="1" hangingPunct="1">
              <a:buFontTx/>
              <a:buNone/>
            </a:pPr>
            <a:endParaRPr lang="en-US" altLang="en-US" sz="2400"/>
          </a:p>
          <a:p>
            <a:pPr marL="609600" indent="-609600" eaLnBrk="1" hangingPunct="1"/>
            <a:endParaRPr lang="en-US" altLang="en-US" sz="2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361B4663-5769-4AED-86F7-5D6F5DE10390}"/>
              </a:ext>
            </a:extLst>
          </p:cNvPr>
          <p:cNvSpPr>
            <a:spLocks noGrp="1" noChangeArrowheads="1"/>
          </p:cNvSpPr>
          <p:nvPr>
            <p:ph type="title"/>
          </p:nvPr>
        </p:nvSpPr>
        <p:spPr/>
        <p:txBody>
          <a:bodyPr/>
          <a:lstStyle/>
          <a:p>
            <a:pPr eaLnBrk="1" hangingPunct="1"/>
            <a:r>
              <a:rPr lang="en-US" altLang="en-US"/>
              <a:t>Exploring Space: The First Steps</a:t>
            </a:r>
          </a:p>
        </p:txBody>
      </p:sp>
      <p:sp>
        <p:nvSpPr>
          <p:cNvPr id="23555" name="Rectangle 3">
            <a:extLst>
              <a:ext uri="{FF2B5EF4-FFF2-40B4-BE49-F238E27FC236}">
                <a16:creationId xmlns:a16="http://schemas.microsoft.com/office/drawing/2014/main" id="{7C50C793-CB27-43FE-8F45-091785550EE2}"/>
              </a:ext>
            </a:extLst>
          </p:cNvPr>
          <p:cNvSpPr>
            <a:spLocks noGrp="1" noChangeArrowheads="1"/>
          </p:cNvSpPr>
          <p:nvPr>
            <p:ph type="body" idx="1"/>
          </p:nvPr>
        </p:nvSpPr>
        <p:spPr/>
        <p:txBody>
          <a:bodyPr/>
          <a:lstStyle/>
          <a:p>
            <a:pPr marL="609600" indent="-609600" eaLnBrk="1" hangingPunct="1">
              <a:lnSpc>
                <a:spcPct val="90000"/>
              </a:lnSpc>
              <a:buFontTx/>
              <a:buNone/>
            </a:pPr>
            <a:endParaRPr lang="en-US" altLang="en-US" sz="2400"/>
          </a:p>
          <a:p>
            <a:pPr marL="609600" indent="-609600" eaLnBrk="1" hangingPunct="1">
              <a:lnSpc>
                <a:spcPct val="90000"/>
              </a:lnSpc>
              <a:buFontTx/>
              <a:buAutoNum type="arabicPeriod"/>
            </a:pPr>
            <a:r>
              <a:rPr lang="en-US" altLang="en-US" sz="2400"/>
              <a:t>Sputnik 1- first satellite by Soviet Union (1957) –started “Space Race”</a:t>
            </a:r>
          </a:p>
          <a:p>
            <a:pPr marL="609600" indent="-609600" eaLnBrk="1" hangingPunct="1">
              <a:lnSpc>
                <a:spcPct val="90000"/>
              </a:lnSpc>
              <a:buFontTx/>
              <a:buAutoNum type="arabicPeriod"/>
            </a:pPr>
            <a:r>
              <a:rPr lang="en-US" altLang="en-US" sz="2400"/>
              <a:t>Apollo Space program- U.S.- 1969- Neil Armstrong 1</a:t>
            </a:r>
            <a:r>
              <a:rPr lang="en-US" altLang="en-US" sz="2400" baseline="30000"/>
              <a:t>st</a:t>
            </a:r>
            <a:r>
              <a:rPr lang="en-US" altLang="en-US" sz="2400"/>
              <a:t> man to set foot; watch “Apollo 13!” (1969-1972)</a:t>
            </a:r>
          </a:p>
          <a:p>
            <a:pPr marL="609600" indent="-609600" eaLnBrk="1" hangingPunct="1">
              <a:lnSpc>
                <a:spcPct val="90000"/>
              </a:lnSpc>
              <a:buFontTx/>
              <a:buAutoNum type="arabicPeriod"/>
            </a:pPr>
            <a:r>
              <a:rPr lang="en-US" altLang="en-US" sz="2400"/>
              <a:t>Mariner 9 (1971)- placed in orbit about Mars, took pictures</a:t>
            </a:r>
          </a:p>
          <a:p>
            <a:pPr marL="609600" indent="-609600" eaLnBrk="1" hangingPunct="1">
              <a:lnSpc>
                <a:spcPct val="90000"/>
              </a:lnSpc>
              <a:buFontTx/>
              <a:buAutoNum type="arabicPeriod"/>
            </a:pPr>
            <a:r>
              <a:rPr lang="en-US" altLang="en-US" sz="2400"/>
              <a:t>Mariner 10 (1974)- took photos of Mercury</a:t>
            </a:r>
          </a:p>
          <a:p>
            <a:pPr marL="609600" indent="-609600" eaLnBrk="1" hangingPunct="1">
              <a:lnSpc>
                <a:spcPct val="90000"/>
              </a:lnSpc>
              <a:buFontTx/>
              <a:buAutoNum type="arabicPeriod"/>
            </a:pPr>
            <a:r>
              <a:rPr lang="en-US" altLang="en-US" sz="2400"/>
              <a:t>Viking I &amp; 2 (1976)- dropped instruments on surface of Mars</a:t>
            </a:r>
          </a:p>
          <a:p>
            <a:pPr marL="609600" indent="-609600" eaLnBrk="1" hangingPunct="1">
              <a:lnSpc>
                <a:spcPct val="90000"/>
              </a:lnSpc>
              <a:buFontTx/>
              <a:buAutoNum type="arabicPeriod"/>
            </a:pPr>
            <a:r>
              <a:rPr lang="en-US" altLang="en-US" sz="2400"/>
              <a:t>Pioneer Venus I (1978)- orbited Venus</a:t>
            </a:r>
          </a:p>
          <a:p>
            <a:pPr marL="609600" indent="-609600" eaLnBrk="1" hangingPunct="1">
              <a:lnSpc>
                <a:spcPct val="90000"/>
              </a:lnSpc>
              <a:buFontTx/>
              <a:buAutoNum type="arabicPeriod"/>
            </a:pPr>
            <a:r>
              <a:rPr lang="en-US" altLang="en-US" sz="2400"/>
              <a:t>Voyager 1 &amp; 2 (launched in 1977)- still going- observing Jupiter, Saturn, Uranus, Neptune</a:t>
            </a:r>
          </a:p>
          <a:p>
            <a:pPr marL="609600" indent="-609600" eaLnBrk="1" hangingPunct="1">
              <a:lnSpc>
                <a:spcPct val="90000"/>
              </a:lnSpc>
              <a:buFontTx/>
              <a:buNone/>
            </a:pPr>
            <a:endParaRPr lang="en-US" altLang="en-US" sz="2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93970644-71DD-40AA-81FA-06AED0998C55}"/>
              </a:ext>
            </a:extLst>
          </p:cNvPr>
          <p:cNvSpPr>
            <a:spLocks noGrp="1" noChangeArrowheads="1"/>
          </p:cNvSpPr>
          <p:nvPr>
            <p:ph type="title"/>
          </p:nvPr>
        </p:nvSpPr>
        <p:spPr/>
        <p:txBody>
          <a:bodyPr/>
          <a:lstStyle/>
          <a:p>
            <a:pPr eaLnBrk="1" hangingPunct="1"/>
            <a:r>
              <a:rPr lang="en-US" altLang="en-US" sz="3600" dirty="0"/>
              <a:t>Exploring Space: </a:t>
            </a:r>
            <a:br>
              <a:rPr lang="en-US" altLang="en-US" sz="3600" dirty="0"/>
            </a:br>
            <a:r>
              <a:rPr lang="en-US" altLang="en-US" sz="3600" dirty="0"/>
              <a:t>The First Steps (2</a:t>
            </a:r>
            <a:r>
              <a:rPr lang="en-US" altLang="en-US" sz="3600" baseline="30000" dirty="0"/>
              <a:t>nd</a:t>
            </a:r>
            <a:r>
              <a:rPr lang="en-US" altLang="en-US" sz="3600" dirty="0"/>
              <a:t> page)</a:t>
            </a:r>
          </a:p>
        </p:txBody>
      </p:sp>
      <p:sp>
        <p:nvSpPr>
          <p:cNvPr id="24579" name="Rectangle 3">
            <a:extLst>
              <a:ext uri="{FF2B5EF4-FFF2-40B4-BE49-F238E27FC236}">
                <a16:creationId xmlns:a16="http://schemas.microsoft.com/office/drawing/2014/main" id="{E1F8ECC0-521F-49E8-B25D-EEE740DB8CF2}"/>
              </a:ext>
            </a:extLst>
          </p:cNvPr>
          <p:cNvSpPr>
            <a:spLocks noGrp="1" noChangeArrowheads="1"/>
          </p:cNvSpPr>
          <p:nvPr>
            <p:ph type="body" idx="1"/>
          </p:nvPr>
        </p:nvSpPr>
        <p:spPr/>
        <p:txBody>
          <a:bodyPr/>
          <a:lstStyle/>
          <a:p>
            <a:pPr marL="609600" indent="-609600" eaLnBrk="1" hangingPunct="1">
              <a:lnSpc>
                <a:spcPct val="90000"/>
              </a:lnSpc>
              <a:buFontTx/>
              <a:buAutoNum type="arabicPeriod" startAt="8"/>
            </a:pPr>
            <a:r>
              <a:rPr lang="en-US" altLang="en-US" sz="2400" b="1"/>
              <a:t>Hubble Space Telescope</a:t>
            </a:r>
            <a:r>
              <a:rPr lang="en-US" altLang="en-US" sz="2400"/>
              <a:t>- (1990)- was designed to give sharpest pictures ever of space; had a defect in a mirror that was fixed; is still sending photos back to Earth</a:t>
            </a:r>
          </a:p>
          <a:p>
            <a:pPr marL="609600" indent="-609600" eaLnBrk="1" hangingPunct="1">
              <a:lnSpc>
                <a:spcPct val="90000"/>
              </a:lnSpc>
              <a:buFontTx/>
              <a:buAutoNum type="arabicPeriod" startAt="8"/>
            </a:pPr>
            <a:r>
              <a:rPr lang="en-US" altLang="en-US" sz="2400" b="1"/>
              <a:t>The Space Shuttle</a:t>
            </a:r>
            <a:r>
              <a:rPr lang="en-US" altLang="en-US" sz="2400"/>
              <a:t>- can orbit earth like a spacecraft and land like an airplane; can repair satellites; and do lots of scientific studies; main units: orbiter (carries crew &amp; cargo), external tank, two solid rocket boosters; 1</a:t>
            </a:r>
            <a:r>
              <a:rPr lang="en-US" altLang="en-US" sz="2400" baseline="30000"/>
              <a:t>st</a:t>
            </a:r>
            <a:r>
              <a:rPr lang="en-US" altLang="en-US" sz="2400"/>
              <a:t> mission- Columbia (1981); Challenger (1986) exploded with teacher Christa McAuliffe &amp; 6 other crew members killed; Columbia (2003) exploded on reentry- 7 crew members killed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99A58257-DE8B-496E-B839-EA56F9AF0009}"/>
              </a:ext>
            </a:extLst>
          </p:cNvPr>
          <p:cNvSpPr>
            <a:spLocks noGrp="1" noChangeArrowheads="1"/>
          </p:cNvSpPr>
          <p:nvPr>
            <p:ph type="title"/>
          </p:nvPr>
        </p:nvSpPr>
        <p:spPr/>
        <p:txBody>
          <a:bodyPr/>
          <a:lstStyle/>
          <a:p>
            <a:pPr eaLnBrk="1" hangingPunct="1"/>
            <a:r>
              <a:rPr lang="en-US" altLang="en-US"/>
              <a:t>Exploring Space: The Next Steps</a:t>
            </a:r>
          </a:p>
        </p:txBody>
      </p:sp>
      <p:sp>
        <p:nvSpPr>
          <p:cNvPr id="25603" name="Rectangle 3">
            <a:extLst>
              <a:ext uri="{FF2B5EF4-FFF2-40B4-BE49-F238E27FC236}">
                <a16:creationId xmlns:a16="http://schemas.microsoft.com/office/drawing/2014/main" id="{A60B40C5-1051-4A08-B4B8-4038596AFCFD}"/>
              </a:ext>
            </a:extLst>
          </p:cNvPr>
          <p:cNvSpPr>
            <a:spLocks noGrp="1" noChangeArrowheads="1"/>
          </p:cNvSpPr>
          <p:nvPr>
            <p:ph type="body" idx="1"/>
          </p:nvPr>
        </p:nvSpPr>
        <p:spPr/>
        <p:txBody>
          <a:bodyPr/>
          <a:lstStyle/>
          <a:p>
            <a:pPr marL="609600" indent="-609600" eaLnBrk="1" hangingPunct="1">
              <a:lnSpc>
                <a:spcPct val="90000"/>
              </a:lnSpc>
              <a:buFontTx/>
              <a:buNone/>
            </a:pPr>
            <a:endParaRPr lang="en-US" altLang="en-US" sz="2800"/>
          </a:p>
          <a:p>
            <a:pPr marL="609600" indent="-609600" eaLnBrk="1" hangingPunct="1">
              <a:lnSpc>
                <a:spcPct val="90000"/>
              </a:lnSpc>
              <a:buFontTx/>
              <a:buAutoNum type="arabicPeriod"/>
            </a:pPr>
            <a:r>
              <a:rPr lang="en-US" altLang="en-US" sz="2400" b="1"/>
              <a:t>The X-37 A Starting Place</a:t>
            </a:r>
            <a:r>
              <a:rPr lang="en-US" altLang="en-US" sz="2400"/>
              <a:t>- experimental test vehicle, a “spaceplane,” will be ferried to Earth’s orbit by a shuttle, will remain in earth’s orbit, and then land on its own on a conventional runway; will carry non-astronaut private citizens</a:t>
            </a:r>
          </a:p>
          <a:p>
            <a:pPr marL="609600" indent="-609600" eaLnBrk="1" hangingPunct="1">
              <a:lnSpc>
                <a:spcPct val="90000"/>
              </a:lnSpc>
              <a:buFontTx/>
              <a:buAutoNum type="arabicPeriod"/>
            </a:pPr>
            <a:r>
              <a:rPr lang="en-US" altLang="en-US" sz="2400" b="1"/>
              <a:t>The International Space Station</a:t>
            </a:r>
            <a:r>
              <a:rPr lang="en-US" altLang="en-US" sz="2400"/>
              <a:t>- </a:t>
            </a:r>
            <a:r>
              <a:rPr lang="en-US" altLang="en-US" sz="2400" b="1"/>
              <a:t>A rest Stop on the Road to Mars?   </a:t>
            </a:r>
            <a:r>
              <a:rPr lang="en-US" altLang="en-US" sz="2400"/>
              <a:t>space laboratory permanently orbiting the Earth 200 miles up; scientists study the effects of prolonged space exposure to the human body &amp; perform experiments in space; is a cooperative venture of several countries, the U.S. plays an integral part.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2983C3F8-55B5-4C80-84C2-C82F3B8A3735}"/>
              </a:ext>
            </a:extLst>
          </p:cNvPr>
          <p:cNvSpPr>
            <a:spLocks noGrp="1" noChangeArrowheads="1"/>
          </p:cNvSpPr>
          <p:nvPr>
            <p:ph type="title"/>
          </p:nvPr>
        </p:nvSpPr>
        <p:spPr/>
        <p:txBody>
          <a:bodyPr/>
          <a:lstStyle/>
          <a:p>
            <a:pPr eaLnBrk="1" hangingPunct="1"/>
            <a:r>
              <a:rPr lang="en-US" altLang="en-US"/>
              <a:t>Cosmos Content ( on PA Standards, not in Abruscato)</a:t>
            </a:r>
          </a:p>
        </p:txBody>
      </p:sp>
      <p:sp>
        <p:nvSpPr>
          <p:cNvPr id="26627" name="Rectangle 3">
            <a:extLst>
              <a:ext uri="{FF2B5EF4-FFF2-40B4-BE49-F238E27FC236}">
                <a16:creationId xmlns:a16="http://schemas.microsoft.com/office/drawing/2014/main" id="{560C054C-F593-4F30-B434-A518EECC4458}"/>
              </a:ext>
            </a:extLst>
          </p:cNvPr>
          <p:cNvSpPr>
            <a:spLocks noGrp="1" noChangeArrowheads="1"/>
          </p:cNvSpPr>
          <p:nvPr>
            <p:ph type="body" idx="1"/>
          </p:nvPr>
        </p:nvSpPr>
        <p:spPr/>
        <p:txBody>
          <a:bodyPr/>
          <a:lstStyle/>
          <a:p>
            <a:pPr marL="609600" indent="-609600" eaLnBrk="1" hangingPunct="1">
              <a:lnSpc>
                <a:spcPct val="90000"/>
              </a:lnSpc>
              <a:buFontTx/>
              <a:buAutoNum type="arabicPeriod"/>
            </a:pPr>
            <a:r>
              <a:rPr lang="en-US" altLang="en-US" sz="2400"/>
              <a:t>What is a </a:t>
            </a:r>
            <a:r>
              <a:rPr lang="en-US" altLang="en-US" sz="2400" b="1"/>
              <a:t>day</a:t>
            </a:r>
            <a:r>
              <a:rPr lang="en-US" altLang="en-US" sz="2400"/>
              <a:t>?  It is the time it takes the earth to </a:t>
            </a:r>
            <a:r>
              <a:rPr lang="en-US" altLang="en-US" sz="2400" u="sng"/>
              <a:t>rotate </a:t>
            </a:r>
            <a:r>
              <a:rPr lang="en-US" altLang="en-US" sz="2400"/>
              <a:t>once on it’s axis (24 hours).</a:t>
            </a:r>
          </a:p>
          <a:p>
            <a:pPr marL="609600" indent="-609600" eaLnBrk="1" hangingPunct="1">
              <a:lnSpc>
                <a:spcPct val="90000"/>
              </a:lnSpc>
              <a:buFontTx/>
              <a:buAutoNum type="arabicPeriod"/>
            </a:pPr>
            <a:r>
              <a:rPr lang="en-US" altLang="en-US" sz="2400"/>
              <a:t>What is a </a:t>
            </a:r>
            <a:r>
              <a:rPr lang="en-US" altLang="en-US" sz="2400" b="1"/>
              <a:t>year?</a:t>
            </a:r>
            <a:r>
              <a:rPr lang="en-US" altLang="en-US" sz="2400"/>
              <a:t>  It is the time it takes the Earth to make one complete </a:t>
            </a:r>
            <a:r>
              <a:rPr lang="en-US" altLang="en-US" sz="2400" u="sng"/>
              <a:t>revolution</a:t>
            </a:r>
            <a:r>
              <a:rPr lang="en-US" altLang="en-US" sz="2400"/>
              <a:t> around the sun (365 ¼ days)</a:t>
            </a:r>
          </a:p>
          <a:p>
            <a:pPr marL="609600" indent="-609600" eaLnBrk="1" hangingPunct="1">
              <a:lnSpc>
                <a:spcPct val="90000"/>
              </a:lnSpc>
              <a:buFontTx/>
              <a:buAutoNum type="arabicPeriod"/>
            </a:pPr>
            <a:r>
              <a:rPr lang="en-US" altLang="en-US" sz="2400"/>
              <a:t>What causes the </a:t>
            </a:r>
            <a:r>
              <a:rPr lang="en-US" altLang="en-US" sz="2400" b="1"/>
              <a:t>seasons</a:t>
            </a:r>
            <a:r>
              <a:rPr lang="en-US" altLang="en-US" sz="2400"/>
              <a:t>?  </a:t>
            </a:r>
            <a:r>
              <a:rPr lang="en-US" altLang="en-US" sz="2400" u="sng"/>
              <a:t>It is due to the23.5 degree tilt of the Earth on its axis</a:t>
            </a:r>
            <a:r>
              <a:rPr lang="en-US" altLang="en-US" sz="2400"/>
              <a:t>.  In summer the N. hemisphere is tilted towards the sun, so the sun’s rays are more direct and the days are longer and it is warmer, in winter it is tilted away from the sum.  The equator is always hot because the sun’s rays are always direct; the S. hemisphere has the opposite seasons- summer in January and winter in June, again due to the tilt of the Earth.</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D5FBD021-F176-4DE8-B4DE-9256FD99057E}"/>
              </a:ext>
            </a:extLst>
          </p:cNvPr>
          <p:cNvSpPr>
            <a:spLocks noGrp="1" noChangeArrowheads="1"/>
          </p:cNvSpPr>
          <p:nvPr>
            <p:ph type="title"/>
          </p:nvPr>
        </p:nvSpPr>
        <p:spPr/>
        <p:txBody>
          <a:bodyPr/>
          <a:lstStyle/>
          <a:p>
            <a:pPr eaLnBrk="1" hangingPunct="1"/>
            <a:r>
              <a:rPr lang="en-US" altLang="en-US"/>
              <a:t>Cosmos Content (continued)</a:t>
            </a:r>
          </a:p>
        </p:txBody>
      </p:sp>
      <p:sp>
        <p:nvSpPr>
          <p:cNvPr id="27651" name="Rectangle 3">
            <a:extLst>
              <a:ext uri="{FF2B5EF4-FFF2-40B4-BE49-F238E27FC236}">
                <a16:creationId xmlns:a16="http://schemas.microsoft.com/office/drawing/2014/main" id="{67ABD9BB-8344-484C-99C6-4F7AFBF5898A}"/>
              </a:ext>
            </a:extLst>
          </p:cNvPr>
          <p:cNvSpPr>
            <a:spLocks noGrp="1" noChangeArrowheads="1"/>
          </p:cNvSpPr>
          <p:nvPr>
            <p:ph type="body" idx="1"/>
          </p:nvPr>
        </p:nvSpPr>
        <p:spPr/>
        <p:txBody>
          <a:bodyPr/>
          <a:lstStyle/>
          <a:p>
            <a:pPr marL="609600" indent="-609600" eaLnBrk="1" hangingPunct="1">
              <a:lnSpc>
                <a:spcPct val="90000"/>
              </a:lnSpc>
              <a:buFontTx/>
              <a:buAutoNum type="arabicPeriod" startAt="4"/>
            </a:pPr>
            <a:r>
              <a:rPr lang="en-US" altLang="en-US" sz="2000"/>
              <a:t>What causes a </a:t>
            </a:r>
            <a:r>
              <a:rPr lang="en-US" altLang="en-US" sz="2000" b="1" u="sng"/>
              <a:t>lunar eclipse</a:t>
            </a:r>
            <a:r>
              <a:rPr lang="en-US" altLang="en-US" sz="2000"/>
              <a:t>?  When the Earth is in a special alignment between the sun and the moon and the Earth blocks the sun’s light from the moon.  In a complete eclipse you will see the round shadow of the Earth move across one side of the moon, then the moon will become completely dark, and then the shadow will move across the other side of the moon.  This process takes a few hours. This is one way Galileo first realized the earth was round.</a:t>
            </a:r>
          </a:p>
          <a:p>
            <a:pPr marL="609600" indent="-609600" eaLnBrk="1" hangingPunct="1">
              <a:lnSpc>
                <a:spcPct val="90000"/>
              </a:lnSpc>
              <a:buFontTx/>
              <a:buAutoNum type="arabicPeriod" startAt="4"/>
            </a:pPr>
            <a:r>
              <a:rPr lang="en-US" altLang="en-US" sz="2000"/>
              <a:t>What causes a </a:t>
            </a:r>
            <a:r>
              <a:rPr lang="en-US" altLang="en-US" sz="2000" b="1" u="sng"/>
              <a:t>solar eclipse</a:t>
            </a:r>
            <a:r>
              <a:rPr lang="en-US" altLang="en-US" sz="2000"/>
              <a:t>? When the moon is in a special alignment between the Earth and the sun and the moon blocks the sun’s light from the Earth.  In a complete eclipse you will see the round shadow of the moon move across one side of the sun, then the sun will become completely dark, the the shadow ill move across the other side of the sun.  It is dangerous to a person’s eyesight to view a solar eclipse without special equipment.</a:t>
            </a:r>
          </a:p>
          <a:p>
            <a:pPr marL="609600" indent="-609600" eaLnBrk="1" hangingPunct="1">
              <a:lnSpc>
                <a:spcPct val="90000"/>
              </a:lnSpc>
              <a:buFontTx/>
              <a:buAutoNum type="arabicPeriod"/>
            </a:pPr>
            <a:endParaRPr lang="en-US" altLang="en-US" sz="2000"/>
          </a:p>
          <a:p>
            <a:pPr marL="609600" indent="-609600" eaLnBrk="1" hangingPunct="1">
              <a:lnSpc>
                <a:spcPct val="90000"/>
              </a:lnSpc>
            </a:pPr>
            <a:endParaRPr lang="en-US" altLang="en-US" sz="20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98E2326D-DCE1-49E7-9D5C-C420F3EB78BA}"/>
              </a:ext>
            </a:extLst>
          </p:cNvPr>
          <p:cNvSpPr>
            <a:spLocks noGrp="1" noChangeArrowheads="1"/>
          </p:cNvSpPr>
          <p:nvPr>
            <p:ph type="title"/>
          </p:nvPr>
        </p:nvSpPr>
        <p:spPr/>
        <p:txBody>
          <a:bodyPr/>
          <a:lstStyle/>
          <a:p>
            <a:pPr eaLnBrk="1" hangingPunct="1"/>
            <a:r>
              <a:rPr lang="en-US" altLang="en-US"/>
              <a:t>Cosmos Content</a:t>
            </a:r>
          </a:p>
        </p:txBody>
      </p:sp>
      <p:sp>
        <p:nvSpPr>
          <p:cNvPr id="28675" name="Rectangle 3">
            <a:extLst>
              <a:ext uri="{FF2B5EF4-FFF2-40B4-BE49-F238E27FC236}">
                <a16:creationId xmlns:a16="http://schemas.microsoft.com/office/drawing/2014/main" id="{F2B5F844-C9E9-429C-AE4B-7BB6731D1647}"/>
              </a:ext>
            </a:extLst>
          </p:cNvPr>
          <p:cNvSpPr>
            <a:spLocks noGrp="1" noChangeArrowheads="1"/>
          </p:cNvSpPr>
          <p:nvPr>
            <p:ph type="body" idx="1"/>
          </p:nvPr>
        </p:nvSpPr>
        <p:spPr/>
        <p:txBody>
          <a:bodyPr/>
          <a:lstStyle/>
          <a:p>
            <a:pPr marL="609600" indent="-609600" eaLnBrk="1" hangingPunct="1">
              <a:buFontTx/>
              <a:buNone/>
            </a:pPr>
            <a:r>
              <a:rPr lang="en-US" altLang="en-US" sz="2400"/>
              <a:t>6.     What causes the</a:t>
            </a:r>
            <a:r>
              <a:rPr lang="en-US" altLang="en-US" sz="2400" b="1"/>
              <a:t> </a:t>
            </a:r>
            <a:r>
              <a:rPr lang="en-US" altLang="en-US" sz="2400" b="1" u="sng"/>
              <a:t>phases</a:t>
            </a:r>
            <a:r>
              <a:rPr lang="en-US" altLang="en-US" sz="2400" b="1"/>
              <a:t> </a:t>
            </a:r>
            <a:r>
              <a:rPr lang="en-US" altLang="en-US" sz="2400"/>
              <a:t>of the moon? </a:t>
            </a:r>
            <a:r>
              <a:rPr lang="en-US" altLang="en-US" sz="2000">
                <a:latin typeface="Arial" panose="020B0604020202020204" pitchFamily="34" charset="0"/>
              </a:rPr>
              <a:t>The phases the Moon goes through are caused by two things: 1) the Moon revolving around the Earth, and 2) the Moon reflecting sunlight towards the Earth.  Half of the Moon is always lit, not just the portion we see:  however, sometimes we only see a profile of the lit portion of the Moon.  Certain phases of the Moon result depending on its orbit around the Earth, and the Moon's orbit is responsible for the phase changes we see.</a:t>
            </a:r>
          </a:p>
          <a:p>
            <a:pPr marL="609600" indent="-609600" eaLnBrk="1" hangingPunct="1"/>
            <a:endParaRPr lang="en-US" altLang="en-US" sz="2400"/>
          </a:p>
          <a:p>
            <a:pPr marL="609600" indent="-609600" eaLnBrk="1" hangingPunct="1"/>
            <a:endParaRPr lang="en-US"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EE281010-64FA-46E3-B31F-6ACBF2E71BC8}"/>
              </a:ext>
            </a:extLst>
          </p:cNvPr>
          <p:cNvSpPr>
            <a:spLocks noGrp="1" noChangeArrowheads="1"/>
          </p:cNvSpPr>
          <p:nvPr>
            <p:ph type="title"/>
          </p:nvPr>
        </p:nvSpPr>
        <p:spPr/>
        <p:txBody>
          <a:bodyPr/>
          <a:lstStyle/>
          <a:p>
            <a:pPr eaLnBrk="1" hangingPunct="1"/>
            <a:r>
              <a:rPr lang="en-US" altLang="en-US" sz="3200"/>
              <a:t>3B The Cosmos: Attention Getters, Discovery Activities, and Demonstrations</a:t>
            </a:r>
            <a:r>
              <a:rPr lang="en-US" altLang="en-US"/>
              <a:t> </a:t>
            </a:r>
          </a:p>
        </p:txBody>
      </p:sp>
      <p:sp>
        <p:nvSpPr>
          <p:cNvPr id="29699" name="Rectangle 3">
            <a:extLst>
              <a:ext uri="{FF2B5EF4-FFF2-40B4-BE49-F238E27FC236}">
                <a16:creationId xmlns:a16="http://schemas.microsoft.com/office/drawing/2014/main" id="{6BA938A2-1D4C-4981-B975-3A4E11400D53}"/>
              </a:ext>
            </a:extLst>
          </p:cNvPr>
          <p:cNvSpPr>
            <a:spLocks noGrp="1" noChangeArrowheads="1"/>
          </p:cNvSpPr>
          <p:nvPr>
            <p:ph type="body" idx="1"/>
          </p:nvPr>
        </p:nvSpPr>
        <p:spPr/>
        <p:txBody>
          <a:bodyPr/>
          <a:lstStyle/>
          <a:p>
            <a:pPr eaLnBrk="1" hangingPunct="1">
              <a:lnSpc>
                <a:spcPct val="90000"/>
              </a:lnSpc>
              <a:buFontTx/>
              <a:buNone/>
            </a:pPr>
            <a:r>
              <a:rPr lang="en-US" altLang="en-US" sz="2800"/>
              <a:t>Attention Getters:</a:t>
            </a:r>
          </a:p>
          <a:p>
            <a:pPr eaLnBrk="1" hangingPunct="1">
              <a:lnSpc>
                <a:spcPct val="90000"/>
              </a:lnSpc>
            </a:pPr>
            <a:r>
              <a:rPr lang="en-US" altLang="en-US" sz="1800"/>
              <a:t>       </a:t>
            </a:r>
            <a:r>
              <a:rPr lang="en-US" altLang="en-US"/>
              <a:t>Can you Move Like the Planets?</a:t>
            </a:r>
          </a:p>
          <a:p>
            <a:pPr eaLnBrk="1" hangingPunct="1">
              <a:lnSpc>
                <a:spcPct val="90000"/>
              </a:lnSpc>
            </a:pPr>
            <a:r>
              <a:rPr lang="en-US" altLang="en-US"/>
              <a:t>    Can You Move Like the Moon? </a:t>
            </a:r>
          </a:p>
          <a:p>
            <a:pPr eaLnBrk="1" hangingPunct="1">
              <a:lnSpc>
                <a:spcPct val="90000"/>
              </a:lnSpc>
            </a:pPr>
            <a:r>
              <a:rPr lang="en-US" altLang="en-US"/>
              <a:t>    Why is Earth Called the “Blue Planet?”</a:t>
            </a:r>
          </a:p>
          <a:p>
            <a:pPr eaLnBrk="1" hangingPunct="1">
              <a:lnSpc>
                <a:spcPct val="90000"/>
              </a:lnSpc>
            </a:pPr>
            <a:r>
              <a:rPr lang="en-US" altLang="en-US"/>
              <a:t>    Is Day Always as Long as Night?</a:t>
            </a:r>
          </a:p>
          <a:p>
            <a:pPr eaLnBrk="1" hangingPunct="1">
              <a:lnSpc>
                <a:spcPct val="90000"/>
              </a:lnSpc>
            </a:pPr>
            <a:r>
              <a:rPr lang="en-US" altLang="en-US"/>
              <a:t>    Can You Draw an Orbit?</a:t>
            </a:r>
          </a:p>
          <a:p>
            <a:pPr eaLnBrk="1" hangingPunct="1">
              <a:lnSpc>
                <a:spcPct val="90000"/>
              </a:lnSpc>
            </a:pPr>
            <a:r>
              <a:rPr lang="en-US" altLang="en-US"/>
              <a:t>    Where Does the Sun Rise and Set?</a:t>
            </a:r>
          </a:p>
          <a:p>
            <a:pPr eaLnBrk="1" hangingPunct="1">
              <a:lnSpc>
                <a:spcPct val="90000"/>
              </a:lnSpc>
            </a:pPr>
            <a:r>
              <a:rPr lang="en-US" altLang="en-US"/>
              <a:t>    Earth Centered versus Sun Centered: the </a:t>
            </a:r>
          </a:p>
          <a:p>
            <a:pPr eaLnBrk="1" hangingPunct="1">
              <a:lnSpc>
                <a:spcPct val="90000"/>
              </a:lnSpc>
              <a:buFontTx/>
              <a:buNone/>
            </a:pPr>
            <a:r>
              <a:rPr lang="en-US" altLang="en-US"/>
              <a:t>       Great Debate</a:t>
            </a:r>
          </a:p>
          <a:p>
            <a:pPr eaLnBrk="1" hangingPunct="1">
              <a:lnSpc>
                <a:spcPct val="90000"/>
              </a:lnSpc>
              <a:buFontTx/>
              <a:buNone/>
            </a:pPr>
            <a:r>
              <a:rPr lang="en-US" altLang="en-US"/>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78466ACD-A73F-484F-AD67-7381697F890C}"/>
              </a:ext>
            </a:extLst>
          </p:cNvPr>
          <p:cNvSpPr>
            <a:spLocks noGrp="1" noChangeArrowheads="1"/>
          </p:cNvSpPr>
          <p:nvPr>
            <p:ph type="title"/>
          </p:nvPr>
        </p:nvSpPr>
        <p:spPr/>
        <p:txBody>
          <a:bodyPr/>
          <a:lstStyle/>
          <a:p>
            <a:pPr eaLnBrk="1" hangingPunct="1"/>
            <a:r>
              <a:rPr lang="en-US" altLang="en-US"/>
              <a:t>Discovery Activities</a:t>
            </a:r>
          </a:p>
        </p:txBody>
      </p:sp>
      <p:sp>
        <p:nvSpPr>
          <p:cNvPr id="30723" name="Rectangle 3">
            <a:extLst>
              <a:ext uri="{FF2B5EF4-FFF2-40B4-BE49-F238E27FC236}">
                <a16:creationId xmlns:a16="http://schemas.microsoft.com/office/drawing/2014/main" id="{C0F1E217-36E7-438E-9438-F3E0370B3C4E}"/>
              </a:ext>
            </a:extLst>
          </p:cNvPr>
          <p:cNvSpPr>
            <a:spLocks noGrp="1" noChangeArrowheads="1"/>
          </p:cNvSpPr>
          <p:nvPr>
            <p:ph type="body" idx="1"/>
          </p:nvPr>
        </p:nvSpPr>
        <p:spPr/>
        <p:txBody>
          <a:bodyPr/>
          <a:lstStyle/>
          <a:p>
            <a:pPr eaLnBrk="1" hangingPunct="1"/>
            <a:r>
              <a:rPr lang="en-US" altLang="en-US" sz="2800"/>
              <a:t>Planets on Parade</a:t>
            </a:r>
          </a:p>
          <a:p>
            <a:pPr eaLnBrk="1" hangingPunct="1"/>
            <a:r>
              <a:rPr lang="en-US" altLang="en-US" sz="2800"/>
              <a:t>Making a Simple Sundial</a:t>
            </a:r>
          </a:p>
          <a:p>
            <a:pPr eaLnBrk="1" hangingPunct="1"/>
            <a:r>
              <a:rPr lang="en-US" altLang="en-US" sz="2800"/>
              <a:t>Sunlight in Winter versus Summer</a:t>
            </a:r>
          </a:p>
          <a:p>
            <a:pPr eaLnBrk="1" hangingPunct="1"/>
            <a:r>
              <a:rPr lang="en-US" altLang="en-US" sz="2800"/>
              <a:t>Make a Solar System Mobile</a:t>
            </a:r>
          </a:p>
          <a:p>
            <a:pPr eaLnBrk="1" hangingPunct="1"/>
            <a:r>
              <a:rPr lang="en-US" altLang="en-US" sz="2800"/>
              <a:t>How to Build an Altitude Finder (Astrolabe)</a:t>
            </a:r>
          </a:p>
          <a:p>
            <a:pPr eaLnBrk="1" hangingPunct="1"/>
            <a:r>
              <a:rPr lang="en-US" altLang="en-US" sz="2800"/>
              <a:t>How to build an Azimuth Finder</a:t>
            </a:r>
          </a:p>
          <a:p>
            <a:pPr eaLnBrk="1" hangingPunct="1"/>
            <a:r>
              <a:rPr lang="en-US" altLang="en-US" sz="2800"/>
              <a:t>Using Altitude and Azimuth Finders to follow the Motion of a Planet</a:t>
            </a:r>
          </a:p>
          <a:p>
            <a:pPr eaLnBrk="1" hangingPunct="1">
              <a:buFontTx/>
              <a:buNone/>
            </a:pPr>
            <a:endParaRPr lang="en-US" altLang="en-US" sz="2800"/>
          </a:p>
          <a:p>
            <a:pPr eaLnBrk="1" hangingPunct="1"/>
            <a:endParaRPr lang="en-US" altLang="en-US" sz="2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CD88752-631D-4F4F-A5D9-DEB86BD79DD8}"/>
              </a:ext>
            </a:extLst>
          </p:cNvPr>
          <p:cNvSpPr>
            <a:spLocks noGrp="1" noChangeArrowheads="1"/>
          </p:cNvSpPr>
          <p:nvPr>
            <p:ph type="title"/>
          </p:nvPr>
        </p:nvSpPr>
        <p:spPr/>
        <p:txBody>
          <a:bodyPr/>
          <a:lstStyle/>
          <a:p>
            <a:pPr eaLnBrk="1" hangingPunct="1"/>
            <a:r>
              <a:rPr lang="en-US" altLang="en-US" sz="3200" b="1"/>
              <a:t>Chapter 10</a:t>
            </a:r>
            <a:br>
              <a:rPr lang="en-US" altLang="en-US" sz="3200" b="1"/>
            </a:br>
            <a:r>
              <a:rPr lang="en-US" altLang="en-US" sz="3200" b="1"/>
              <a:t>Earth’s Surface, Atmosphere, and Weather</a:t>
            </a:r>
          </a:p>
        </p:txBody>
      </p:sp>
      <p:sp>
        <p:nvSpPr>
          <p:cNvPr id="4099" name="Rectangle 3">
            <a:extLst>
              <a:ext uri="{FF2B5EF4-FFF2-40B4-BE49-F238E27FC236}">
                <a16:creationId xmlns:a16="http://schemas.microsoft.com/office/drawing/2014/main" id="{FFAB6E12-8933-4AC0-9DB2-8FBF25EEC242}"/>
              </a:ext>
            </a:extLst>
          </p:cNvPr>
          <p:cNvSpPr>
            <a:spLocks noGrp="1" noChangeArrowheads="1"/>
          </p:cNvSpPr>
          <p:nvPr>
            <p:ph type="body" idx="1"/>
          </p:nvPr>
        </p:nvSpPr>
        <p:spPr/>
        <p:txBody>
          <a:bodyPr/>
          <a:lstStyle/>
          <a:p>
            <a:pPr marL="533400" indent="-533400" eaLnBrk="1" hangingPunct="1">
              <a:lnSpc>
                <a:spcPct val="90000"/>
              </a:lnSpc>
            </a:pPr>
            <a:r>
              <a:rPr lang="en-US" altLang="en-US" sz="2800"/>
              <a:t>Spaceship Earth: What Is It made Of?</a:t>
            </a:r>
          </a:p>
          <a:p>
            <a:pPr marL="533400" indent="-533400" eaLnBrk="1" hangingPunct="1">
              <a:lnSpc>
                <a:spcPct val="90000"/>
              </a:lnSpc>
              <a:buFontTx/>
              <a:buAutoNum type="arabicPeriod"/>
            </a:pPr>
            <a:r>
              <a:rPr lang="en-US" altLang="en-US" sz="2800" b="1"/>
              <a:t>The Earth Beneath Your Feet</a:t>
            </a:r>
            <a:r>
              <a:rPr lang="en-US" altLang="en-US" sz="2800"/>
              <a:t>: Earth’s Layers-crust (7-20 miles), mantle (1780 miles), core (mass of molten metal)  (use peach or avocado with large seed for core)</a:t>
            </a:r>
          </a:p>
          <a:p>
            <a:pPr marL="533400" indent="-533400" eaLnBrk="1" hangingPunct="1">
              <a:lnSpc>
                <a:spcPct val="90000"/>
              </a:lnSpc>
              <a:buFontTx/>
              <a:buAutoNum type="arabicPeriod"/>
            </a:pPr>
            <a:r>
              <a:rPr lang="en-US" altLang="en-US" sz="2800" b="1"/>
              <a:t>Gradual Changes in the Earth’s Surface:</a:t>
            </a:r>
            <a:r>
              <a:rPr lang="en-US" altLang="en-US" sz="2800"/>
              <a:t> Continental drift- supercontinent-Pangaea, Wegener (1912), (use map of continents- cut out and piece N.A./S.A./Africa/Europe together) Continents are still moving 1-5 cm per year. </a:t>
            </a:r>
          </a:p>
          <a:p>
            <a:pPr marL="533400" indent="-533400" eaLnBrk="1" hangingPunct="1">
              <a:lnSpc>
                <a:spcPct val="90000"/>
              </a:lnSpc>
              <a:buFontTx/>
              <a:buNone/>
            </a:pPr>
            <a:endParaRPr lang="en-US" altLang="en-US" sz="28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23457AB5-385D-4D37-A1BB-87757FA36D03}"/>
              </a:ext>
            </a:extLst>
          </p:cNvPr>
          <p:cNvSpPr>
            <a:spLocks noGrp="1" noChangeArrowheads="1"/>
          </p:cNvSpPr>
          <p:nvPr>
            <p:ph type="title"/>
          </p:nvPr>
        </p:nvSpPr>
        <p:spPr/>
        <p:txBody>
          <a:bodyPr/>
          <a:lstStyle/>
          <a:p>
            <a:pPr eaLnBrk="1" hangingPunct="1"/>
            <a:r>
              <a:rPr lang="en-US" altLang="en-US"/>
              <a:t>Demonstrations</a:t>
            </a:r>
          </a:p>
        </p:txBody>
      </p:sp>
      <p:sp>
        <p:nvSpPr>
          <p:cNvPr id="31747" name="Rectangle 3">
            <a:extLst>
              <a:ext uri="{FF2B5EF4-FFF2-40B4-BE49-F238E27FC236}">
                <a16:creationId xmlns:a16="http://schemas.microsoft.com/office/drawing/2014/main" id="{8ED2AD65-EB06-43F7-87CA-3460611F3FD8}"/>
              </a:ext>
            </a:extLst>
          </p:cNvPr>
          <p:cNvSpPr>
            <a:spLocks noGrp="1" noChangeArrowheads="1"/>
          </p:cNvSpPr>
          <p:nvPr>
            <p:ph type="body" idx="1"/>
          </p:nvPr>
        </p:nvSpPr>
        <p:spPr/>
        <p:txBody>
          <a:bodyPr/>
          <a:lstStyle/>
          <a:p>
            <a:pPr eaLnBrk="1" hangingPunct="1"/>
            <a:r>
              <a:rPr lang="en-US" altLang="en-US"/>
              <a:t>Moon Watcher</a:t>
            </a:r>
          </a:p>
          <a:p>
            <a:pPr eaLnBrk="1" hangingPunct="1"/>
            <a:r>
              <a:rPr lang="en-US" altLang="en-US"/>
              <a:t>The Shoebox Planetarium</a:t>
            </a:r>
          </a:p>
          <a:p>
            <a:pPr eaLnBrk="1" hangingPunct="1"/>
            <a:r>
              <a:rPr lang="en-US" altLang="en-US"/>
              <a:t>Space Journey</a:t>
            </a:r>
          </a:p>
          <a:p>
            <a:pPr eaLnBrk="1" hangingPunct="1"/>
            <a:r>
              <a:rPr lang="en-US" altLang="en-US"/>
              <a:t>What is a Light-Year?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6C9EC87-CBC0-44A6-AD01-88CA8B2680EF}"/>
              </a:ext>
            </a:extLst>
          </p:cNvPr>
          <p:cNvSpPr>
            <a:spLocks noGrp="1" noChangeArrowheads="1"/>
          </p:cNvSpPr>
          <p:nvPr>
            <p:ph type="title"/>
          </p:nvPr>
        </p:nvSpPr>
        <p:spPr/>
        <p:txBody>
          <a:bodyPr/>
          <a:lstStyle/>
          <a:p>
            <a:pPr eaLnBrk="1" hangingPunct="1"/>
            <a:r>
              <a:rPr lang="en-US" altLang="en-US"/>
              <a:t>Gradual Changes in the Earth’s Surface</a:t>
            </a:r>
          </a:p>
        </p:txBody>
      </p:sp>
      <p:sp>
        <p:nvSpPr>
          <p:cNvPr id="5123" name="Rectangle 3">
            <a:extLst>
              <a:ext uri="{FF2B5EF4-FFF2-40B4-BE49-F238E27FC236}">
                <a16:creationId xmlns:a16="http://schemas.microsoft.com/office/drawing/2014/main" id="{7BD354B7-5570-44CC-836A-06838C6248A1}"/>
              </a:ext>
            </a:extLst>
          </p:cNvPr>
          <p:cNvSpPr>
            <a:spLocks noGrp="1" noChangeArrowheads="1"/>
          </p:cNvSpPr>
          <p:nvPr>
            <p:ph type="body" idx="1"/>
          </p:nvPr>
        </p:nvSpPr>
        <p:spPr/>
        <p:txBody>
          <a:bodyPr/>
          <a:lstStyle/>
          <a:p>
            <a:pPr marL="609600" indent="-609600" eaLnBrk="1" hangingPunct="1">
              <a:buFontTx/>
              <a:buAutoNum type="arabicPeriod" startAt="2"/>
            </a:pPr>
            <a:endParaRPr lang="en-US" altLang="en-US"/>
          </a:p>
          <a:p>
            <a:pPr marL="609600" indent="-609600" eaLnBrk="1" hangingPunct="1">
              <a:buFontTx/>
              <a:buNone/>
            </a:pPr>
            <a:r>
              <a:rPr lang="en-US" altLang="en-US"/>
              <a:t>1.   </a:t>
            </a:r>
            <a:r>
              <a:rPr lang="en-US" altLang="en-US" b="1"/>
              <a:t>Weathering and Erosion</a:t>
            </a:r>
            <a:r>
              <a:rPr lang="en-US" altLang="en-US"/>
              <a:t>- water, wind, ice, sand</a:t>
            </a:r>
          </a:p>
          <a:p>
            <a:pPr marL="609600" indent="-609600" eaLnBrk="1" hangingPunct="1">
              <a:buFontTx/>
              <a:buNone/>
            </a:pPr>
            <a:r>
              <a:rPr lang="en-US" altLang="en-US"/>
              <a:t>2.   </a:t>
            </a:r>
            <a:r>
              <a:rPr lang="en-US" altLang="en-US" b="1"/>
              <a:t>Internal forces</a:t>
            </a:r>
            <a:r>
              <a:rPr lang="en-US" altLang="en-US"/>
              <a:t>, which come from heat and pressure, push rock layers upward and sideways to form mountains.</a:t>
            </a:r>
          </a:p>
          <a:p>
            <a:pPr marL="609600" indent="-609600" eaLnBrk="1" hangingPunct="1"/>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379D12E6-D6D7-475D-AD18-41802B9B567E}"/>
              </a:ext>
            </a:extLst>
          </p:cNvPr>
          <p:cNvSpPr>
            <a:spLocks noGrp="1" noChangeArrowheads="1"/>
          </p:cNvSpPr>
          <p:nvPr>
            <p:ph type="title"/>
          </p:nvPr>
        </p:nvSpPr>
        <p:spPr/>
        <p:txBody>
          <a:bodyPr/>
          <a:lstStyle/>
          <a:p>
            <a:pPr eaLnBrk="1" hangingPunct="1"/>
            <a:r>
              <a:rPr lang="en-US" altLang="en-US"/>
              <a:t>5. Geologic Time</a:t>
            </a:r>
          </a:p>
        </p:txBody>
      </p:sp>
      <p:graphicFrame>
        <p:nvGraphicFramePr>
          <p:cNvPr id="12389" name="Group 101">
            <a:extLst>
              <a:ext uri="{FF2B5EF4-FFF2-40B4-BE49-F238E27FC236}">
                <a16:creationId xmlns:a16="http://schemas.microsoft.com/office/drawing/2014/main" id="{324FC167-5526-4855-B6B2-55902708C83A}"/>
              </a:ext>
            </a:extLst>
          </p:cNvPr>
          <p:cNvGraphicFramePr>
            <a:graphicFrameLocks noGrp="1"/>
          </p:cNvGraphicFramePr>
          <p:nvPr>
            <p:extLst>
              <p:ext uri="{D42A27DB-BD31-4B8C-83A1-F6EECF244321}">
                <p14:modId xmlns:p14="http://schemas.microsoft.com/office/powerpoint/2010/main" val="2195718503"/>
              </p:ext>
            </p:extLst>
          </p:nvPr>
        </p:nvGraphicFramePr>
        <p:xfrm>
          <a:off x="1676400" y="1752600"/>
          <a:ext cx="6096000" cy="4673600"/>
        </p:xfrm>
        <a:graphic>
          <a:graphicData uri="http://schemas.openxmlformats.org/drawingml/2006/table">
            <a:tbl>
              <a:tblPr firstRow="1"/>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812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rPr>
                        <a:t>Era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rPr>
                        <a:t>Time Frame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rPr>
                        <a:t>(years ago)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rPr>
                        <a:t>Living things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rPr>
                        <a:t>Gen. Char.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12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rPr>
                        <a:t>Precambrian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rPr>
                        <a:t>4.5 billion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rPr>
                        <a:t>Bacteria, single-cells (ameba)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rPr>
                        <a:t>90 % of all time-earliest rocks on Earth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12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rPr>
                        <a:t>Paleozoic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rPr>
                        <a:t>600 million-230 million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rPr>
                        <a:t>First land plants, reptiles, fish, spiders, insects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rPr>
                        <a:t>Great change, oceans in N. hemis., land masses emerged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12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rPr>
                        <a:t>Mesozoic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rPr>
                        <a:t>225-65 million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rPr>
                        <a:t>Frogs, flowering plants, dinosaurs, early mammals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rPr>
                        <a:t>Appalachian &amp; Rocky Mts. Formed; seas in N.A. now plains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12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rPr>
                        <a:t>Cenozoic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rPr>
                        <a:t>70 million- present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rPr>
                        <a:t>Age of mammals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Increased earthquake &amp; volcanic activity, glaciers formed &amp; retreated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24484C06-4E33-4000-941F-8331BFD89ED6}"/>
              </a:ext>
            </a:extLst>
          </p:cNvPr>
          <p:cNvSpPr>
            <a:spLocks noGrp="1" noChangeArrowheads="1"/>
          </p:cNvSpPr>
          <p:nvPr>
            <p:ph type="title"/>
          </p:nvPr>
        </p:nvSpPr>
        <p:spPr/>
        <p:txBody>
          <a:bodyPr/>
          <a:lstStyle/>
          <a:p>
            <a:pPr eaLnBrk="1" hangingPunct="1"/>
            <a:r>
              <a:rPr lang="en-US" altLang="en-US"/>
              <a:t>Violent Changes in the Earth’s Surface</a:t>
            </a:r>
          </a:p>
        </p:txBody>
      </p:sp>
      <p:sp>
        <p:nvSpPr>
          <p:cNvPr id="7171" name="Rectangle 3">
            <a:extLst>
              <a:ext uri="{FF2B5EF4-FFF2-40B4-BE49-F238E27FC236}">
                <a16:creationId xmlns:a16="http://schemas.microsoft.com/office/drawing/2014/main" id="{C3BA60C5-B32D-4749-B636-3B999C7C8FA2}"/>
              </a:ext>
            </a:extLst>
          </p:cNvPr>
          <p:cNvSpPr>
            <a:spLocks noGrp="1" noChangeArrowheads="1"/>
          </p:cNvSpPr>
          <p:nvPr>
            <p:ph type="body" idx="1"/>
          </p:nvPr>
        </p:nvSpPr>
        <p:spPr/>
        <p:txBody>
          <a:bodyPr/>
          <a:lstStyle/>
          <a:p>
            <a:pPr marL="609600" indent="-609600" eaLnBrk="1" hangingPunct="1">
              <a:lnSpc>
                <a:spcPct val="90000"/>
              </a:lnSpc>
              <a:buFontTx/>
              <a:buNone/>
            </a:pPr>
            <a:r>
              <a:rPr lang="en-US" altLang="en-US" sz="2800"/>
              <a:t>1.   </a:t>
            </a:r>
            <a:r>
              <a:rPr lang="en-US" altLang="en-US" sz="2800" b="1"/>
              <a:t>Earthquakes:</a:t>
            </a:r>
            <a:r>
              <a:rPr lang="en-US" altLang="en-US" sz="2800"/>
              <a:t> Caused by the movement of plates; the Earth shakes or moves.  The San Andreas Fault in California is an earthquake zone in the U.S.</a:t>
            </a:r>
          </a:p>
          <a:p>
            <a:pPr marL="609600" indent="-609600" eaLnBrk="1" hangingPunct="1">
              <a:lnSpc>
                <a:spcPct val="90000"/>
              </a:lnSpc>
              <a:buFontTx/>
              <a:buNone/>
            </a:pPr>
            <a:r>
              <a:rPr lang="en-US" altLang="en-US" sz="2800"/>
              <a:t>2.  </a:t>
            </a:r>
            <a:r>
              <a:rPr lang="en-US" altLang="en-US" sz="2800" b="1"/>
              <a:t>Volcanoes-</a:t>
            </a:r>
            <a:r>
              <a:rPr lang="en-US" altLang="en-US" sz="2800"/>
              <a:t> molten rock below Earth’s surface (magma)- on surface (lava)- if dissolved gas is present- explosive eruption, no gas- flows occur. Compare the gas in lava with the gas in a bottle of soda if you put your thumb over the top and shake it.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D7A67B29-9FED-4031-A2FF-208808CAB5C1}"/>
              </a:ext>
            </a:extLst>
          </p:cNvPr>
          <p:cNvSpPr>
            <a:spLocks noGrp="1" noChangeArrowheads="1"/>
          </p:cNvSpPr>
          <p:nvPr>
            <p:ph type="title"/>
          </p:nvPr>
        </p:nvSpPr>
        <p:spPr/>
        <p:txBody>
          <a:bodyPr/>
          <a:lstStyle/>
          <a:p>
            <a:pPr eaLnBrk="1" hangingPunct="1"/>
            <a:r>
              <a:rPr lang="en-US" altLang="en-US"/>
              <a:t>The Earth’s Land Surface</a:t>
            </a:r>
          </a:p>
        </p:txBody>
      </p:sp>
      <p:sp>
        <p:nvSpPr>
          <p:cNvPr id="8195" name="Rectangle 3">
            <a:extLst>
              <a:ext uri="{FF2B5EF4-FFF2-40B4-BE49-F238E27FC236}">
                <a16:creationId xmlns:a16="http://schemas.microsoft.com/office/drawing/2014/main" id="{52C8AB9D-3C2C-453A-958F-0DF1180F2452}"/>
              </a:ext>
            </a:extLst>
          </p:cNvPr>
          <p:cNvSpPr>
            <a:spLocks noGrp="1" noChangeArrowheads="1"/>
          </p:cNvSpPr>
          <p:nvPr>
            <p:ph type="body" idx="1"/>
          </p:nvPr>
        </p:nvSpPr>
        <p:spPr/>
        <p:txBody>
          <a:bodyPr/>
          <a:lstStyle/>
          <a:p>
            <a:pPr marL="533400" indent="-533400" eaLnBrk="1" hangingPunct="1">
              <a:buFontTx/>
              <a:buAutoNum type="arabicPeriod"/>
            </a:pPr>
            <a:r>
              <a:rPr lang="en-US" altLang="en-US" sz="2800" b="1"/>
              <a:t>Rocks-</a:t>
            </a:r>
            <a:r>
              <a:rPr lang="en-US" altLang="en-US" sz="2800"/>
              <a:t> 3 basic types: igneous-formed from heating or cooling (ex. granite); sedimentary- formed from layering of particles like sand in water (ex. limestone); metamorphic- rocks under heat and pressure (ex. slate)</a:t>
            </a:r>
          </a:p>
          <a:p>
            <a:pPr marL="533400" indent="-533400" eaLnBrk="1" hangingPunct="1">
              <a:buFontTx/>
              <a:buAutoNum type="arabicPeriod"/>
            </a:pPr>
            <a:r>
              <a:rPr lang="en-US" altLang="en-US" sz="2800" b="1"/>
              <a:t>* The Rock Cycle</a:t>
            </a:r>
            <a:r>
              <a:rPr lang="en-US" altLang="en-US" sz="2800"/>
              <a:t> shows the way igneous are worn down into sediments and form sedimentary rocks, those are subjected to heat and pressure and form metamorphic rocks. </a:t>
            </a:r>
          </a:p>
          <a:p>
            <a:pPr marL="533400" indent="-533400" eaLnBrk="1" hangingPunct="1">
              <a:buFontTx/>
              <a:buNone/>
            </a:pPr>
            <a:endParaRPr lang="en-US" altLang="en-US" sz="2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CDDDEA55-B6F9-42B6-8686-669BA22A1DB8}"/>
              </a:ext>
            </a:extLst>
          </p:cNvPr>
          <p:cNvSpPr>
            <a:spLocks noGrp="1" noChangeArrowheads="1"/>
          </p:cNvSpPr>
          <p:nvPr>
            <p:ph type="title"/>
          </p:nvPr>
        </p:nvSpPr>
        <p:spPr/>
        <p:txBody>
          <a:bodyPr/>
          <a:lstStyle/>
          <a:p>
            <a:pPr eaLnBrk="1" hangingPunct="1"/>
            <a:r>
              <a:rPr lang="en-US" altLang="en-US" dirty="0"/>
              <a:t>The Earth’s Land Surface </a:t>
            </a:r>
            <a:r>
              <a:rPr lang="en-US" altLang="en-US" sz="3200" dirty="0"/>
              <a:t>(2</a:t>
            </a:r>
            <a:r>
              <a:rPr lang="en-US" altLang="en-US" sz="3200" baseline="30000" dirty="0"/>
              <a:t>nd</a:t>
            </a:r>
            <a:r>
              <a:rPr lang="en-US" altLang="en-US" sz="3200" dirty="0"/>
              <a:t> page)</a:t>
            </a:r>
          </a:p>
        </p:txBody>
      </p:sp>
      <p:sp>
        <p:nvSpPr>
          <p:cNvPr id="9219" name="Rectangle 3">
            <a:extLst>
              <a:ext uri="{FF2B5EF4-FFF2-40B4-BE49-F238E27FC236}">
                <a16:creationId xmlns:a16="http://schemas.microsoft.com/office/drawing/2014/main" id="{2C3291F2-E618-434A-B9B5-7D05DA9B94FF}"/>
              </a:ext>
            </a:extLst>
          </p:cNvPr>
          <p:cNvSpPr>
            <a:spLocks noGrp="1" noChangeArrowheads="1"/>
          </p:cNvSpPr>
          <p:nvPr>
            <p:ph type="body" idx="1"/>
          </p:nvPr>
        </p:nvSpPr>
        <p:spPr/>
        <p:txBody>
          <a:bodyPr/>
          <a:lstStyle/>
          <a:p>
            <a:pPr marL="609600" indent="-609600" eaLnBrk="1" hangingPunct="1">
              <a:lnSpc>
                <a:spcPct val="90000"/>
              </a:lnSpc>
              <a:buFontTx/>
              <a:buAutoNum type="arabicPeriod" startAt="3"/>
            </a:pPr>
            <a:r>
              <a:rPr lang="en-US" altLang="en-US" sz="2400" b="1" dirty="0"/>
              <a:t>Minerals</a:t>
            </a:r>
            <a:r>
              <a:rPr lang="en-US" altLang="en-US" sz="2400" dirty="0"/>
              <a:t>- chemical elements or compounds that make up some rocks (ex. quartz, mica, feldspar)- tests for characteristics: color, streak, luster, crystal form, cleavage, density, hardness (</a:t>
            </a:r>
            <a:r>
              <a:rPr lang="en-US" altLang="en-US" sz="2400" dirty="0" err="1"/>
              <a:t>Mohs’</a:t>
            </a:r>
            <a:r>
              <a:rPr lang="en-US" altLang="en-US" sz="2400" dirty="0"/>
              <a:t> scale).  This scale goes from 1 (Talc) to 10 (Diamond), depending on what scratches or is scratched by a sample mineral.  (P. 173)</a:t>
            </a:r>
          </a:p>
          <a:p>
            <a:pPr marL="609600" indent="-609600" eaLnBrk="1" hangingPunct="1">
              <a:lnSpc>
                <a:spcPct val="90000"/>
              </a:lnSpc>
              <a:buFontTx/>
              <a:buAutoNum type="arabicPeriod" startAt="3"/>
            </a:pPr>
            <a:r>
              <a:rPr lang="en-US" altLang="en-US" sz="2400" b="1" dirty="0"/>
              <a:t>Fossils</a:t>
            </a:r>
            <a:r>
              <a:rPr lang="en-US" altLang="en-US" sz="2400" dirty="0"/>
              <a:t>-proof life has changed over time; types-bony remains, molds, casts, in amber, often preserved in sedimentary rocks.  natural mummies- earliest human remains 2-3 million years old; modern humans are about 100,000 years old. Oldest fossils on Earth – 5billion years old.  </a:t>
            </a:r>
          </a:p>
          <a:p>
            <a:pPr marL="609600" indent="-609600" eaLnBrk="1" hangingPunct="1">
              <a:lnSpc>
                <a:spcPct val="90000"/>
              </a:lnSpc>
              <a:buFontTx/>
              <a:buAutoNum type="arabicPeriod" startAt="3"/>
            </a:pPr>
            <a:endParaRPr lang="en-US" altLang="en-US" sz="2400" dirty="0"/>
          </a:p>
          <a:p>
            <a:pPr marL="609600" indent="-609600" eaLnBrk="1" hangingPunct="1">
              <a:lnSpc>
                <a:spcPct val="90000"/>
              </a:lnSpc>
            </a:pPr>
            <a:endParaRPr lang="en-US" altLang="en-US" sz="2400" dirty="0"/>
          </a:p>
          <a:p>
            <a:pPr marL="609600" indent="-609600" eaLnBrk="1" hangingPunct="1">
              <a:lnSpc>
                <a:spcPct val="90000"/>
              </a:lnSpc>
              <a:buFontTx/>
              <a:buNone/>
            </a:pPr>
            <a:endParaRPr lang="en-US" alt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5EEE0E1-3D83-41BC-B275-CFDF0809B16D}"/>
              </a:ext>
            </a:extLst>
          </p:cNvPr>
          <p:cNvSpPr>
            <a:spLocks noGrp="1" noChangeArrowheads="1"/>
          </p:cNvSpPr>
          <p:nvPr>
            <p:ph type="title"/>
          </p:nvPr>
        </p:nvSpPr>
        <p:spPr/>
        <p:txBody>
          <a:bodyPr/>
          <a:lstStyle/>
          <a:p>
            <a:pPr eaLnBrk="1" hangingPunct="1"/>
            <a:r>
              <a:rPr lang="en-US" altLang="en-US" dirty="0"/>
              <a:t>The Earth’s Land Surface </a:t>
            </a:r>
            <a:r>
              <a:rPr lang="en-US" altLang="en-US" sz="3200" dirty="0"/>
              <a:t>(3</a:t>
            </a:r>
            <a:r>
              <a:rPr lang="en-US" altLang="en-US" sz="3200" baseline="30000" dirty="0"/>
              <a:t>rd </a:t>
            </a:r>
            <a:r>
              <a:rPr lang="en-US" altLang="en-US" sz="3200" dirty="0"/>
              <a:t>page</a:t>
            </a:r>
            <a:r>
              <a:rPr lang="en-US" altLang="en-US" sz="3200" baseline="30000" dirty="0"/>
              <a:t>)</a:t>
            </a:r>
            <a:endParaRPr lang="en-US" altLang="en-US" dirty="0"/>
          </a:p>
        </p:txBody>
      </p:sp>
      <p:sp>
        <p:nvSpPr>
          <p:cNvPr id="10243" name="Rectangle 3">
            <a:extLst>
              <a:ext uri="{FF2B5EF4-FFF2-40B4-BE49-F238E27FC236}">
                <a16:creationId xmlns:a16="http://schemas.microsoft.com/office/drawing/2014/main" id="{4C20C04D-456D-4EB8-A1B1-C133B6A1BD84}"/>
              </a:ext>
            </a:extLst>
          </p:cNvPr>
          <p:cNvSpPr>
            <a:spLocks noGrp="1" noChangeArrowheads="1"/>
          </p:cNvSpPr>
          <p:nvPr>
            <p:ph type="body" idx="1"/>
          </p:nvPr>
        </p:nvSpPr>
        <p:spPr/>
        <p:txBody>
          <a:bodyPr/>
          <a:lstStyle/>
          <a:p>
            <a:pPr marL="609600" indent="-609600" eaLnBrk="1" hangingPunct="1">
              <a:buFontTx/>
              <a:buNone/>
            </a:pPr>
            <a:r>
              <a:rPr lang="en-US" altLang="en-US" sz="2400" dirty="0"/>
              <a:t>5.   Dinosaurs- children love this </a:t>
            </a:r>
            <a:r>
              <a:rPr lang="en-US" altLang="en-US" sz="2400" dirty="0" err="1"/>
              <a:t>topic!Tyrannosaurus</a:t>
            </a:r>
            <a:r>
              <a:rPr lang="en-US" altLang="en-US" sz="2400" dirty="0"/>
              <a:t>, </a:t>
            </a:r>
            <a:r>
              <a:rPr lang="en-US" altLang="en-US" sz="2400" dirty="0" err="1"/>
              <a:t>apatosaurus</a:t>
            </a:r>
            <a:r>
              <a:rPr lang="en-US" altLang="en-US" sz="2400" dirty="0"/>
              <a:t>, stegosaurus, triceratops- why extinct? (Peaked in the Mesozoic era (65 million years ago). Asteroid impact theory, too big to adapt to climate changes?  A group of top scientists in this field recently held a symposium and their consensus was that at this time the Asteroid Impact Theory best explains the sudden demise of the dinosaurs.  </a:t>
            </a:r>
            <a:r>
              <a:rPr lang="en-US" altLang="en-US" sz="2400" b="1" dirty="0"/>
              <a:t>This is a good example to emphasize of how scientists collaborate, which is one of the goals in teaching at all levels!</a:t>
            </a:r>
            <a:endParaRPr lang="en-US" altLang="en-US" sz="2400" dirty="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CCFFCC"/>
      </a:lt1>
      <a:dk2>
        <a:srgbClr val="000000"/>
      </a:dk2>
      <a:lt2>
        <a:srgbClr val="808080"/>
      </a:lt2>
      <a:accent1>
        <a:srgbClr val="00CC99"/>
      </a:accent1>
      <a:accent2>
        <a:srgbClr val="3333CC"/>
      </a:accent2>
      <a:accent3>
        <a:srgbClr val="E2FFE2"/>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857</TotalTime>
  <Words>2766</Words>
  <Application>Microsoft Office PowerPoint</Application>
  <PresentationFormat>On-screen Show (4:3)</PresentationFormat>
  <Paragraphs>149</Paragraphs>
  <Slides>30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Times New Roman</vt:lpstr>
      <vt:lpstr>Default Design</vt:lpstr>
      <vt:lpstr>Chapters 10&amp; 11 Abruscato &amp; DeRosa</vt:lpstr>
      <vt:lpstr>History and Nature of Earth/Space Sciences</vt:lpstr>
      <vt:lpstr>Chapter 10 Earth’s Surface, Atmosphere, and Weather</vt:lpstr>
      <vt:lpstr>Gradual Changes in the Earth’s Surface</vt:lpstr>
      <vt:lpstr>5. Geologic Time</vt:lpstr>
      <vt:lpstr>Violent Changes in the Earth’s Surface</vt:lpstr>
      <vt:lpstr>The Earth’s Land Surface</vt:lpstr>
      <vt:lpstr>The Earth’s Land Surface (2nd page)</vt:lpstr>
      <vt:lpstr>The Earth’s Land Surface (3rd page)</vt:lpstr>
      <vt:lpstr>The Earth’s Oceans</vt:lpstr>
      <vt:lpstr> The Earth’s Atmosphere and Weather</vt:lpstr>
      <vt:lpstr>Water in the Atmosphere</vt:lpstr>
      <vt:lpstr>Violent Weather</vt:lpstr>
      <vt:lpstr>Tomorrow’s Weather</vt:lpstr>
      <vt:lpstr>Chapter 11</vt:lpstr>
      <vt:lpstr>What Is the Universe and How Was It Formed?</vt:lpstr>
      <vt:lpstr>What is the Universe and How Was It Formed? (2nd page)</vt:lpstr>
      <vt:lpstr>What Is the Universe and How Was It formed? (3rd page)</vt:lpstr>
      <vt:lpstr>Our Solar System</vt:lpstr>
      <vt:lpstr>Our Solar System (2nd page)</vt:lpstr>
      <vt:lpstr>Our Solar System (3rd page)</vt:lpstr>
      <vt:lpstr>Exploring Space: The First Steps</vt:lpstr>
      <vt:lpstr>Exploring Space:  The First Steps (2nd page)</vt:lpstr>
      <vt:lpstr>Exploring Space: The Next Steps</vt:lpstr>
      <vt:lpstr>Cosmos Content ( on PA Standards, not in Abruscato)</vt:lpstr>
      <vt:lpstr>Cosmos Content (continued)</vt:lpstr>
      <vt:lpstr>Cosmos Content</vt:lpstr>
      <vt:lpstr>3B The Cosmos: Attention Getters, Discovery Activities, and Demonstrations </vt:lpstr>
      <vt:lpstr>Discovery Activities</vt:lpstr>
      <vt:lpstr>Demonstrations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Children Science Discovery Activities and Demonstrations</dc:title>
  <dc:creator>Karen Baranoski</dc:creator>
  <cp:lastModifiedBy>Elaine</cp:lastModifiedBy>
  <cp:revision>37</cp:revision>
  <dcterms:created xsi:type="dcterms:W3CDTF">2007-11-06T19:15:17Z</dcterms:created>
  <dcterms:modified xsi:type="dcterms:W3CDTF">2020-04-15T12:56:24Z</dcterms:modified>
</cp:coreProperties>
</file>