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7" r:id="rId2"/>
    <p:sldId id="285" r:id="rId3"/>
    <p:sldId id="259" r:id="rId4"/>
    <p:sldId id="258" r:id="rId5"/>
    <p:sldId id="260" r:id="rId6"/>
    <p:sldId id="261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62" r:id="rId24"/>
    <p:sldId id="263" r:id="rId25"/>
    <p:sldId id="264" r:id="rId26"/>
    <p:sldId id="265" r:id="rId27"/>
    <p:sldId id="266" r:id="rId28"/>
    <p:sldId id="267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CCCBE-5427-4704-8960-FEE2DE35401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5A757-6FFC-44A9-A064-1E5B3409D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9E21-3EFA-488E-9C32-0E872EB3FB7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936F-A39B-4149-9FB7-DE5B93548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9E21-3EFA-488E-9C32-0E872EB3FB7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936F-A39B-4149-9FB7-DE5B93548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9E21-3EFA-488E-9C32-0E872EB3FB7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936F-A39B-4149-9FB7-DE5B93548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9E21-3EFA-488E-9C32-0E872EB3FB7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936F-A39B-4149-9FB7-DE5B93548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9E21-3EFA-488E-9C32-0E872EB3FB7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936F-A39B-4149-9FB7-DE5B93548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9E21-3EFA-488E-9C32-0E872EB3FB7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936F-A39B-4149-9FB7-DE5B93548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9E21-3EFA-488E-9C32-0E872EB3FB7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936F-A39B-4149-9FB7-DE5B93548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9E21-3EFA-488E-9C32-0E872EB3FB7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936F-A39B-4149-9FB7-DE5B93548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9E21-3EFA-488E-9C32-0E872EB3FB7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936F-A39B-4149-9FB7-DE5B93548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9E21-3EFA-488E-9C32-0E872EB3FB7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936F-A39B-4149-9FB7-DE5B93548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9E21-3EFA-488E-9C32-0E872EB3FB7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936F-A39B-4149-9FB7-DE5B93548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9E21-3EFA-488E-9C32-0E872EB3FB7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0936F-A39B-4149-9FB7-DE5B93548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Trees for the Science Classroom</a:t>
            </a:r>
          </a:p>
        </p:txBody>
      </p:sp>
      <p:pic>
        <p:nvPicPr>
          <p:cNvPr id="4" name="Content Placeholder 3" descr="Tree photo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1494908"/>
            <a:ext cx="3581399" cy="3458092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White Pine</a:t>
            </a:r>
          </a:p>
        </p:txBody>
      </p:sp>
      <p:pic>
        <p:nvPicPr>
          <p:cNvPr id="5" name="Picture Placeholder 4" descr="white pine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636" r="5636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Dogwood</a:t>
            </a:r>
          </a:p>
        </p:txBody>
      </p:sp>
      <p:pic>
        <p:nvPicPr>
          <p:cNvPr id="5" name="Picture Placeholder 4" descr="dogwood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4" r="64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Norway Maple</a:t>
            </a:r>
          </a:p>
        </p:txBody>
      </p:sp>
      <p:pic>
        <p:nvPicPr>
          <p:cNvPr id="5" name="Picture Placeholder 4" descr="Norway maple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4" r="64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Silver Maple</a:t>
            </a:r>
          </a:p>
        </p:txBody>
      </p:sp>
      <p:pic>
        <p:nvPicPr>
          <p:cNvPr id="5" name="Picture Placeholder 4" descr="silver maple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231" r="5231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White Ash</a:t>
            </a:r>
          </a:p>
        </p:txBody>
      </p:sp>
      <p:pic>
        <p:nvPicPr>
          <p:cNvPr id="5" name="Picture Placeholder 4" descr="white ash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4925" b="14925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Magnolia</a:t>
            </a:r>
          </a:p>
        </p:txBody>
      </p:sp>
      <p:pic>
        <p:nvPicPr>
          <p:cNvPr id="5" name="Picture Placeholder 4" descr="magnolia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324" b="2324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Red Bud</a:t>
            </a:r>
          </a:p>
        </p:txBody>
      </p:sp>
      <p:pic>
        <p:nvPicPr>
          <p:cNvPr id="5" name="Picture Placeholder 4" descr="red bud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56" r="256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Paper Birch</a:t>
            </a:r>
          </a:p>
        </p:txBody>
      </p:sp>
      <p:pic>
        <p:nvPicPr>
          <p:cNvPr id="5" name="Picture Placeholder 4" descr="paper birch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1875" b="21875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Linden</a:t>
            </a:r>
          </a:p>
        </p:txBody>
      </p:sp>
      <p:pic>
        <p:nvPicPr>
          <p:cNvPr id="5" name="Picture Placeholder 4" descr="linden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500" b="1250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Black Oak</a:t>
            </a:r>
          </a:p>
        </p:txBody>
      </p:sp>
      <p:pic>
        <p:nvPicPr>
          <p:cNvPr id="5" name="Picture Placeholder 4" descr="black oak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4" r="64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Common Trees of Pennsylvania</a:t>
            </a:r>
            <a:br>
              <a:rPr lang="en-US" i="1" dirty="0"/>
            </a:br>
            <a:r>
              <a:rPr lang="en-US" i="1" dirty="0"/>
              <a:t>(Available from PA State Legislator)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Important Leaf terms: </a:t>
            </a:r>
          </a:p>
          <a:p>
            <a:pPr>
              <a:buNone/>
            </a:pPr>
            <a:r>
              <a:rPr lang="en-US" dirty="0"/>
              <a:t>Simple leaf (one piece)- maple, oak</a:t>
            </a:r>
          </a:p>
          <a:p>
            <a:pPr>
              <a:buNone/>
            </a:pPr>
            <a:r>
              <a:rPr lang="en-US" dirty="0"/>
              <a:t>Compound leaf {has leaflets with one petiole(stem)} - buckeye, white ash</a:t>
            </a:r>
          </a:p>
          <a:p>
            <a:pPr>
              <a:buNone/>
            </a:pPr>
            <a:r>
              <a:rPr lang="en-US" dirty="0"/>
              <a:t>Attachments on stem:</a:t>
            </a:r>
          </a:p>
          <a:p>
            <a:pPr>
              <a:buNone/>
            </a:pPr>
            <a:r>
              <a:rPr lang="en-US" dirty="0"/>
              <a:t>Alternate- leaves are not same height across the stem</a:t>
            </a:r>
          </a:p>
          <a:p>
            <a:pPr>
              <a:buNone/>
            </a:pPr>
            <a:r>
              <a:rPr lang="en-US" dirty="0"/>
              <a:t>Opposite- both sides same height across the stem</a:t>
            </a:r>
          </a:p>
          <a:p>
            <a:pPr>
              <a:buNone/>
            </a:pPr>
            <a:r>
              <a:rPr lang="en-US" dirty="0"/>
              <a:t>Deciduous- leaves lost in the fall</a:t>
            </a:r>
          </a:p>
          <a:p>
            <a:pPr>
              <a:buNone/>
            </a:pPr>
            <a:r>
              <a:rPr lang="en-US" dirty="0"/>
              <a:t>Evergreen- some leaves remain green on tree year- round.</a:t>
            </a:r>
          </a:p>
          <a:p>
            <a:pPr>
              <a:buNone/>
            </a:pPr>
            <a:r>
              <a:rPr lang="en-US" dirty="0"/>
              <a:t>Needle- like leaves (pine, spruce)</a:t>
            </a:r>
          </a:p>
          <a:p>
            <a:pPr>
              <a:buNone/>
            </a:pPr>
            <a:r>
              <a:rPr lang="en-US" dirty="0"/>
              <a:t>Scale-like leaves- (red, white cedar)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Pin Oak</a:t>
            </a:r>
          </a:p>
        </p:txBody>
      </p:sp>
      <p:pic>
        <p:nvPicPr>
          <p:cNvPr id="5" name="Picture Placeholder 4" descr="pin oak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400" b="540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Sycamore</a:t>
            </a:r>
          </a:p>
        </p:txBody>
      </p:sp>
      <p:pic>
        <p:nvPicPr>
          <p:cNvPr id="5" name="Picture Placeholder 4" descr="sycamore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6413" b="26413"/>
          <a:stretch>
            <a:fillRect/>
          </a:stretch>
        </p:blipFill>
        <p:spPr>
          <a:xfrm>
            <a:off x="1792288" y="612775"/>
            <a:ext cx="5751512" cy="431363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Honey Locust</a:t>
            </a:r>
          </a:p>
        </p:txBody>
      </p:sp>
      <p:pic>
        <p:nvPicPr>
          <p:cNvPr id="5" name="Picture Placeholder 4" descr="honey locust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067" r="506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Holly</a:t>
            </a:r>
          </a:p>
        </p:txBody>
      </p:sp>
      <p:pic>
        <p:nvPicPr>
          <p:cNvPr id="5" name="Picture Placeholder 4" descr="Holly photo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9700" b="1970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Bald Cypress</a:t>
            </a:r>
          </a:p>
        </p:txBody>
      </p:sp>
      <p:pic>
        <p:nvPicPr>
          <p:cNvPr id="5" name="Picture Placeholder 4" descr="Bald Cypress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8750" b="875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Bamboo</a:t>
            </a:r>
          </a:p>
        </p:txBody>
      </p:sp>
      <p:pic>
        <p:nvPicPr>
          <p:cNvPr id="5" name="Picture Placeholder 4" descr="Bamboo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6370" b="637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White Cedar</a:t>
            </a:r>
          </a:p>
        </p:txBody>
      </p:sp>
      <p:pic>
        <p:nvPicPr>
          <p:cNvPr id="5" name="Picture Placeholder 4" descr="white cedar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7187" b="1718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Yew</a:t>
            </a:r>
          </a:p>
        </p:txBody>
      </p:sp>
      <p:pic>
        <p:nvPicPr>
          <p:cNvPr id="5" name="Picture Placeholder 4" descr="Yew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827" r="382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Rhododendron</a:t>
            </a:r>
          </a:p>
        </p:txBody>
      </p:sp>
      <p:pic>
        <p:nvPicPr>
          <p:cNvPr id="5" name="Picture Placeholder 4" descr="Rhododendron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4" r="64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Fraser Fir </a:t>
            </a:r>
          </a:p>
        </p:txBody>
      </p:sp>
      <p:pic>
        <p:nvPicPr>
          <p:cNvPr id="5" name="Picture Placeholder 4" descr="Fraser Fir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4" r="64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Parts of a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Leaves</a:t>
            </a:r>
            <a:r>
              <a:rPr lang="en-US" dirty="0"/>
              <a:t> are important for </a:t>
            </a:r>
            <a:r>
              <a:rPr lang="en-US" b="1" dirty="0"/>
              <a:t>Photosynthesis.</a:t>
            </a:r>
          </a:p>
          <a:p>
            <a:r>
              <a:rPr lang="en-US" b="1" dirty="0"/>
              <a:t>Bell Ringer: </a:t>
            </a:r>
            <a:r>
              <a:rPr lang="en-US" sz="4300" dirty="0"/>
              <a:t>When a tiny acorn grows into a huge oak tree with a mass of several tons, from where does the tree’s increase in mass come?</a:t>
            </a:r>
            <a:endParaRPr lang="en-US" sz="4300" b="1" dirty="0"/>
          </a:p>
          <a:p>
            <a:r>
              <a:rPr lang="en-US" b="1" dirty="0"/>
              <a:t>Roots</a:t>
            </a:r>
            <a:r>
              <a:rPr lang="en-US" dirty="0"/>
              <a:t>- Absorb water and minerals; provide anchorage.</a:t>
            </a:r>
          </a:p>
          <a:p>
            <a:r>
              <a:rPr lang="en-US" dirty="0"/>
              <a:t>The </a:t>
            </a:r>
            <a:r>
              <a:rPr lang="en-US" b="1" dirty="0"/>
              <a:t>Trunk </a:t>
            </a:r>
            <a:r>
              <a:rPr lang="en-US" dirty="0"/>
              <a:t>provides support, protection, has a growing layer (cambium).</a:t>
            </a:r>
          </a:p>
          <a:p>
            <a:r>
              <a:rPr lang="en-US" b="1" dirty="0"/>
              <a:t>Reproductive structures</a:t>
            </a:r>
            <a:r>
              <a:rPr lang="en-US" dirty="0"/>
              <a:t> may include berries, nuts, flowers, cones, catkins, winged seeds, etc. 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Leaves for Collection</a:t>
            </a:r>
            <a:br>
              <a:rPr lang="en-US" sz="2800"/>
            </a:br>
            <a:r>
              <a:rPr lang="en-US" sz="2800"/>
              <a:t>In</a:t>
            </a:r>
            <a:r>
              <a:rPr lang="en-US" sz="2800" i="1"/>
              <a:t> </a:t>
            </a:r>
            <a:r>
              <a:rPr lang="en-US" sz="2800" i="1" dirty="0"/>
              <a:t>Common Trees of PA </a:t>
            </a:r>
            <a:br>
              <a:rPr lang="en-US" sz="2800" dirty="0"/>
            </a:br>
            <a:r>
              <a:rPr lang="en-US" sz="2800" dirty="0"/>
              <a:t>(   ) Page in Tree Booklet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Eastern </a:t>
            </a:r>
            <a:r>
              <a:rPr lang="en-US" b="1" dirty="0"/>
              <a:t>Hemlock- </a:t>
            </a:r>
            <a:r>
              <a:rPr lang="en-US" dirty="0"/>
              <a:t>Official state tree of PA , has short, flat needles, is being decimated by the woolly </a:t>
            </a:r>
            <a:r>
              <a:rPr lang="en-US" dirty="0" err="1"/>
              <a:t>agelgid</a:t>
            </a:r>
            <a:r>
              <a:rPr lang="en-US" dirty="0"/>
              <a:t>  (1) (evergreen)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Eastern </a:t>
            </a:r>
            <a:r>
              <a:rPr lang="en-US" b="1" dirty="0"/>
              <a:t>Red Cedar- </a:t>
            </a:r>
            <a:r>
              <a:rPr lang="en-US" dirty="0"/>
              <a:t>used for chests , has thinner, braided needles and blue berries (2) (evergreen)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 Scots Pine- </a:t>
            </a:r>
            <a:r>
              <a:rPr lang="en-US" dirty="0"/>
              <a:t>2 short needles per cluster (6) and cones (evergreen)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Eastern </a:t>
            </a:r>
            <a:r>
              <a:rPr lang="en-US" b="1" dirty="0"/>
              <a:t>White Pine- </a:t>
            </a:r>
            <a:r>
              <a:rPr lang="en-US" dirty="0"/>
              <a:t>5 long needles per cluster (10) and cones (evergreen)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Flowering </a:t>
            </a:r>
            <a:r>
              <a:rPr lang="en-US" b="1" dirty="0"/>
              <a:t>Dogwood- </a:t>
            </a:r>
            <a:r>
              <a:rPr lang="en-US" dirty="0"/>
              <a:t>curvy veins, red in autumn, has white, red, or pink bracts (look like flowers) in spring (12)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Norway Maple- </a:t>
            </a:r>
            <a:r>
              <a:rPr lang="en-US" dirty="0"/>
              <a:t>has 5 lobes, winged fruits (14)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Silver Maple- </a:t>
            </a:r>
            <a:r>
              <a:rPr lang="en-US" dirty="0"/>
              <a:t>5 deep, coarsely toothed lobes (16)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White Ash- </a:t>
            </a:r>
            <a:r>
              <a:rPr lang="en-US" dirty="0"/>
              <a:t>compound, 5-9 leaflets (20)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Magnolia- </a:t>
            </a:r>
            <a:r>
              <a:rPr lang="en-US" dirty="0"/>
              <a:t>has a large seed pod (23)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Red Bud- </a:t>
            </a:r>
            <a:r>
              <a:rPr lang="en-US" dirty="0"/>
              <a:t>Heart-shaped leaf, has a 3” seed pod, rose colored flowers in spring (25)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Leaves for Collection</a:t>
            </a:r>
            <a:br>
              <a:rPr lang="en-US" sz="2800" dirty="0"/>
            </a:br>
            <a:r>
              <a:rPr lang="en-US" sz="2800" i="1" dirty="0"/>
              <a:t>In Common Trees of PA</a:t>
            </a:r>
            <a:br>
              <a:rPr lang="en-US" sz="2800" i="1" dirty="0"/>
            </a:br>
            <a:r>
              <a:rPr lang="en-US" sz="2800" dirty="0"/>
              <a:t>(  ) Pages in Tree Booklet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 startAt="11"/>
            </a:pPr>
            <a:r>
              <a:rPr lang="en-US" b="1" dirty="0"/>
              <a:t> Paper birch- </a:t>
            </a:r>
            <a:r>
              <a:rPr lang="en-US" dirty="0"/>
              <a:t>leaves</a:t>
            </a:r>
            <a:r>
              <a:rPr lang="en-US" b="1" dirty="0"/>
              <a:t> </a:t>
            </a:r>
            <a:r>
              <a:rPr lang="en-US" dirty="0"/>
              <a:t>oval with point, has catkin, back peels (30)</a:t>
            </a:r>
          </a:p>
          <a:p>
            <a:pPr marL="514350" indent="-514350">
              <a:buAutoNum type="arabicPeriod" startAt="11"/>
            </a:pPr>
            <a:r>
              <a:rPr lang="en-US" dirty="0"/>
              <a:t> American </a:t>
            </a:r>
            <a:r>
              <a:rPr lang="en-US" b="1" dirty="0"/>
              <a:t>Linden- </a:t>
            </a:r>
            <a:r>
              <a:rPr lang="en-US" dirty="0"/>
              <a:t>heart shaped, uneven leaf, has “peas” (40)</a:t>
            </a:r>
          </a:p>
          <a:p>
            <a:pPr marL="514350" indent="-514350">
              <a:buAutoNum type="arabicPeriod" startAt="11"/>
            </a:pPr>
            <a:r>
              <a:rPr lang="en-US" dirty="0"/>
              <a:t> </a:t>
            </a:r>
            <a:r>
              <a:rPr lang="en-US" b="1" dirty="0"/>
              <a:t>Black Oak- </a:t>
            </a:r>
            <a:r>
              <a:rPr lang="en-US" dirty="0"/>
              <a:t>taller than wide, 5-7 pointed lobes, acorns (42)</a:t>
            </a:r>
          </a:p>
          <a:p>
            <a:pPr marL="514350" indent="-514350">
              <a:buAutoNum type="arabicPeriod" startAt="11"/>
            </a:pPr>
            <a:r>
              <a:rPr lang="en-US" dirty="0"/>
              <a:t> </a:t>
            </a:r>
            <a:r>
              <a:rPr lang="en-US" b="1" dirty="0"/>
              <a:t>Pin Oak- </a:t>
            </a:r>
            <a:r>
              <a:rPr lang="en-US" dirty="0"/>
              <a:t>5-7 narrow lobes, acorns (44)</a:t>
            </a:r>
          </a:p>
          <a:p>
            <a:pPr marL="514350" indent="-514350">
              <a:buAutoNum type="arabicPeriod" startAt="11"/>
            </a:pPr>
            <a:r>
              <a:rPr lang="en-US" dirty="0"/>
              <a:t> </a:t>
            </a:r>
            <a:r>
              <a:rPr lang="en-US" b="1" dirty="0"/>
              <a:t>Sycamore- </a:t>
            </a:r>
            <a:r>
              <a:rPr lang="en-US" dirty="0"/>
              <a:t>leaf wider than long, has buttonball fruits, multicolored, peeling bark (49) </a:t>
            </a:r>
          </a:p>
          <a:p>
            <a:pPr marL="514350" indent="-514350">
              <a:buAutoNum type="arabicPeriod" startAt="11"/>
            </a:pPr>
            <a:r>
              <a:rPr lang="en-US" dirty="0"/>
              <a:t>Common </a:t>
            </a:r>
            <a:r>
              <a:rPr lang="en-US" b="1" dirty="0"/>
              <a:t>Honey Locust- </a:t>
            </a:r>
            <a:r>
              <a:rPr lang="en-US" dirty="0"/>
              <a:t>Alternate, compound small leaflets, large leathery, brown pod (54)</a:t>
            </a:r>
          </a:p>
          <a:p>
            <a:pPr marL="514350" indent="-514350">
              <a:buAutoNum type="arabicPeriod" startAt="11"/>
            </a:pPr>
            <a:endParaRPr lang="en-US" dirty="0"/>
          </a:p>
          <a:p>
            <a:pPr marL="514350" indent="-514350">
              <a:buAutoNum type="arabicPeriod" startAt="11"/>
            </a:pPr>
            <a:endParaRPr lang="en-US" dirty="0"/>
          </a:p>
          <a:p>
            <a:pPr marL="514350" indent="-514350">
              <a:buAutoNum type="arabicPeriod" startAt="11"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Trees/Shrubs for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 startAt="17"/>
            </a:pPr>
            <a:r>
              <a:rPr lang="en-US" b="1" dirty="0"/>
              <a:t> Holly- </a:t>
            </a:r>
            <a:r>
              <a:rPr lang="en-US" dirty="0"/>
              <a:t>small, pointed, waxy leaves, red berries (evergreen)</a:t>
            </a:r>
          </a:p>
          <a:p>
            <a:pPr marL="514350" indent="-514350">
              <a:buAutoNum type="arabicPeriod" startAt="17"/>
            </a:pPr>
            <a:r>
              <a:rPr lang="en-US" dirty="0"/>
              <a:t> </a:t>
            </a:r>
            <a:r>
              <a:rPr lang="en-US" b="1" dirty="0"/>
              <a:t>Bald Cypress</a:t>
            </a:r>
            <a:r>
              <a:rPr lang="en-US" dirty="0"/>
              <a:t>- flat, soft needles, loses them in winter</a:t>
            </a:r>
          </a:p>
          <a:p>
            <a:pPr marL="514350" indent="-514350">
              <a:buAutoNum type="arabicPeriod" startAt="17"/>
            </a:pPr>
            <a:r>
              <a:rPr lang="en-US" b="1" dirty="0"/>
              <a:t> Bamboo- </a:t>
            </a:r>
            <a:r>
              <a:rPr lang="en-US" dirty="0"/>
              <a:t>long, narrow leaves, is an invasive species</a:t>
            </a:r>
          </a:p>
          <a:p>
            <a:pPr marL="514350" indent="-514350">
              <a:buAutoNum type="arabicPeriod" startAt="17"/>
            </a:pPr>
            <a:r>
              <a:rPr lang="en-US" b="1" dirty="0"/>
              <a:t> White Cedar- </a:t>
            </a:r>
            <a:r>
              <a:rPr lang="en-US" dirty="0"/>
              <a:t>“tree of life,” has flat, braided needles and cones (evergreen)</a:t>
            </a:r>
          </a:p>
          <a:p>
            <a:pPr marL="514350" indent="-514350">
              <a:buAutoNum type="arabicPeriod" startAt="17"/>
            </a:pPr>
            <a:r>
              <a:rPr lang="en-US" b="1" dirty="0"/>
              <a:t> Yew-</a:t>
            </a:r>
            <a:r>
              <a:rPr lang="en-US" dirty="0"/>
              <a:t> is a shrub or narrow tree, has soft green needles and gummy red (POISON) berries (evergreen)</a:t>
            </a:r>
          </a:p>
          <a:p>
            <a:pPr marL="514350" indent="-514350">
              <a:buAutoNum type="arabicPeriod" startAt="17"/>
            </a:pPr>
            <a:r>
              <a:rPr lang="en-US" dirty="0"/>
              <a:t> </a:t>
            </a:r>
            <a:r>
              <a:rPr lang="en-US" b="1" dirty="0"/>
              <a:t>Rhododendron-</a:t>
            </a:r>
            <a:r>
              <a:rPr lang="en-US" dirty="0"/>
              <a:t> a shrub or small tree with waxy oval leaves and large lavender and other color flowers in spring</a:t>
            </a:r>
          </a:p>
          <a:p>
            <a:pPr marL="514350" indent="-514350">
              <a:buAutoNum type="arabicPeriod" startAt="17"/>
            </a:pPr>
            <a:r>
              <a:rPr lang="en-US" b="1" dirty="0"/>
              <a:t>Red Spruce- </a:t>
            </a:r>
            <a:r>
              <a:rPr lang="en-US" dirty="0"/>
              <a:t>has 1 “, prickly needles and cones (evergreen)</a:t>
            </a:r>
          </a:p>
          <a:p>
            <a:pPr marL="514350" indent="-514350">
              <a:buAutoNum type="arabicPeriod" startAt="17"/>
            </a:pPr>
            <a:r>
              <a:rPr lang="en-US" b="1" dirty="0"/>
              <a:t>Fraser Fir- </a:t>
            </a:r>
            <a:r>
              <a:rPr lang="en-US" dirty="0"/>
              <a:t>popular Christmas tree, has short needles pointing towards one side. </a:t>
            </a:r>
            <a:endParaRPr lang="en-US" b="1" dirty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Hemlock</a:t>
            </a:r>
          </a:p>
        </p:txBody>
      </p:sp>
      <p:pic>
        <p:nvPicPr>
          <p:cNvPr id="5" name="Picture Placeholder 4" descr="Hemlock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524" b="7524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Red Cedar</a:t>
            </a:r>
          </a:p>
        </p:txBody>
      </p:sp>
      <p:pic>
        <p:nvPicPr>
          <p:cNvPr id="5" name="Picture Placeholder 4" descr="Red cedar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000" b="500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Scots Pine</a:t>
            </a:r>
          </a:p>
        </p:txBody>
      </p:sp>
      <p:pic>
        <p:nvPicPr>
          <p:cNvPr id="5" name="Picture Placeholder 4" descr="Scots pine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4667" b="2466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643</Words>
  <Application>Microsoft Office PowerPoint</Application>
  <PresentationFormat>On-screen Show (4:3)</PresentationFormat>
  <Paragraphs>70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Trees for the Science Classroom</vt:lpstr>
      <vt:lpstr>Common Trees of Pennsylvania (Available from PA State Legislator)</vt:lpstr>
      <vt:lpstr>Main Parts of a Tree</vt:lpstr>
      <vt:lpstr>Leaves for Collection In Common Trees of PA  (   ) Page in Tree Booklet</vt:lpstr>
      <vt:lpstr>Leaves for Collection In Common Trees of PA (  ) Pages in Tree Booklet</vt:lpstr>
      <vt:lpstr>Other Trees/Shrubs for collection</vt:lpstr>
      <vt:lpstr>Hemlock</vt:lpstr>
      <vt:lpstr>Red Cedar</vt:lpstr>
      <vt:lpstr>Scots Pine</vt:lpstr>
      <vt:lpstr>White Pine</vt:lpstr>
      <vt:lpstr>Dogwood</vt:lpstr>
      <vt:lpstr>Norway Maple</vt:lpstr>
      <vt:lpstr>Silver Maple</vt:lpstr>
      <vt:lpstr>White Ash</vt:lpstr>
      <vt:lpstr>Magnolia</vt:lpstr>
      <vt:lpstr>Red Bud</vt:lpstr>
      <vt:lpstr>Paper Birch</vt:lpstr>
      <vt:lpstr>Linden</vt:lpstr>
      <vt:lpstr>Black Oak</vt:lpstr>
      <vt:lpstr>Pin Oak</vt:lpstr>
      <vt:lpstr>Sycamore</vt:lpstr>
      <vt:lpstr>Honey Locust</vt:lpstr>
      <vt:lpstr>Holly</vt:lpstr>
      <vt:lpstr>Bald Cypress</vt:lpstr>
      <vt:lpstr>Bamboo</vt:lpstr>
      <vt:lpstr>White Cedar</vt:lpstr>
      <vt:lpstr>Yew</vt:lpstr>
      <vt:lpstr>Rhododendron</vt:lpstr>
      <vt:lpstr>Fraser Fir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Trees for the Science Classroom</dc:title>
  <dc:creator>Karen</dc:creator>
  <cp:lastModifiedBy>Elaine</cp:lastModifiedBy>
  <cp:revision>15</cp:revision>
  <dcterms:created xsi:type="dcterms:W3CDTF">2012-02-08T06:11:47Z</dcterms:created>
  <dcterms:modified xsi:type="dcterms:W3CDTF">2020-04-15T13:59:15Z</dcterms:modified>
</cp:coreProperties>
</file>