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1" d="100"/>
          <a:sy n="61" d="100"/>
        </p:scale>
        <p:origin x="78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9985DE1-C6DB-49FC-93A9-093633041A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FDC0AF-75C4-42D5-88D5-9358F3F8F5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B44C35-8985-4B38-8745-EB29FE34C9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7D1EB-483F-4D4B-8DFC-EE6205B4C2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0220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2888A5-F908-4F89-8BBD-27066B6709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C5E2D7-4191-49E3-AFD7-64CE0E0C27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F646C4-5969-4903-9D03-C8BBC8B24F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5E794-B294-4E26-B2D9-F90139E610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6617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01E505-CE3A-4185-8B85-79393E0FA2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92FB53B-1969-49A4-AEE5-A9E04DD53E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C1F9086-D688-4BC8-93E3-6E044F6068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B07AB-9837-4FF3-AD0F-FF7CD37FC1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0340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76FBBC-7E61-4A18-9FB3-1AD1945EE0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46CDF1-7E22-42EF-BE44-211A20A46A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6A371C1-6157-40E6-9904-B9118B4554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90D16-3277-4EEC-AA7E-7073A2FDD1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9623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8851C7-BEDE-49EA-8AC0-9C7C22AF18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BF83C0F-C174-4499-A32E-180BDD53D0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269699-EE83-4E69-A586-A0BA701AA0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1ADF0-80CF-4269-9C31-26CD0E5A7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7656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B51F98-08A1-4DF8-AE67-B4D17DD6DE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B9EF36-7832-4F66-AAF0-04B0592BF1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DD5B2C-60E0-4326-BE29-31453E7B5F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F8428-92EB-427D-A135-43FEEBD383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130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471F843-A6F4-400C-9F95-8EA4558A58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FD7C3EC-3520-4652-B942-47A4BFE19D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5374111-5116-45C2-83E5-315B0D2457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0186D-4F0A-4BD3-9CF2-AEB9F8A60A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0676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AAAB591-CE8A-4D7C-8360-C29373E632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F70A314-32D3-45C7-89CA-6DBBE43BAF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242F079-75F7-4E93-83D1-E3EAF6E9D8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F8695-F6DA-4DC9-BF89-416D2D383F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929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990750E-C78F-465C-A6B9-906265400F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2EF7F2D-7EDA-4417-8684-5C79B656C5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9125C6D-3760-4579-AEEA-D59C1F4157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688E8-7711-45B6-A457-273EB40250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2599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137BB2-7527-45D2-91A7-44015349D4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A314E3-8752-4EB9-B58D-85D764C01F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B17639-B92A-4F13-B741-3663EA8116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1FFFA-1BB6-4E18-9BC3-0013C09F4D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476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32ED6F-A0BB-48F8-BADF-F9BDDB7CE9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6E397F-A63D-4826-B0FB-1718338D84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003591-8CE9-4FEB-8A8E-88A0D9134F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680DA-EE78-4767-9105-56AD0D5612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7458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6246DE6-8773-4665-ACFC-8D7C659985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78579CF-EB80-4A6E-BB92-FB25C5D8C7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06C9314-DF53-4E19-A4A3-0DF4549671A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DCC657D-F02D-4BFD-BBFA-399D711C2B5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9D95BED-3AE8-4059-89EB-25DBDA05A83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BD04E71-9767-4AF6-9C3E-456197F81E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CC3C493-06F3-4BBD-B6A0-9B4B693262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Chapter 13</a:t>
            </a:r>
            <a:br>
              <a:rPr lang="en-US" altLang="en-US"/>
            </a:br>
            <a:r>
              <a:rPr lang="en-US" altLang="en-US"/>
              <a:t>Abruscato &amp; DeRosa</a:t>
            </a:r>
            <a:br>
              <a:rPr lang="en-US" altLang="en-US"/>
            </a:br>
            <a:r>
              <a:rPr lang="en-US" altLang="en-US"/>
              <a:t>Biology Content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ED15CD7-333B-4449-A743-8D58602C51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US" altLang="en-US" sz="4400"/>
          </a:p>
          <a:p>
            <a:pPr algn="ctr" eaLnBrk="1" hangingPunct="1">
              <a:buFontTx/>
              <a:buNone/>
            </a:pPr>
            <a:r>
              <a:rPr lang="en-US" altLang="en-US" sz="4400"/>
              <a:t>Living Things</a:t>
            </a:r>
          </a:p>
          <a:p>
            <a:pPr algn="ctr" eaLnBrk="1" hangingPunct="1">
              <a:buFontTx/>
              <a:buNone/>
            </a:pPr>
            <a:r>
              <a:rPr lang="en-US" altLang="en-US" sz="4400"/>
              <a:t>Content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5C5F73B-0117-441F-A20F-6AD75C840A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The Animal Kingdom</a:t>
            </a:r>
            <a:br>
              <a:rPr lang="en-US" altLang="en-US" sz="3200"/>
            </a:br>
            <a:r>
              <a:rPr lang="en-US" altLang="en-US" sz="3200"/>
              <a:t>At least a million species- new ones discovered every year!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A078CA8-96D4-4AE2-98FE-C9AE6B9E04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 u="sng"/>
              <a:t>Vertebrates</a:t>
            </a:r>
            <a:r>
              <a:rPr lang="en-US" altLang="en-US" sz="2800" b="1"/>
              <a:t> (have backbones) vs. </a:t>
            </a:r>
            <a:r>
              <a:rPr lang="en-US" altLang="en-US" sz="2800" b="1" u="sng"/>
              <a:t>invertebrates</a:t>
            </a:r>
            <a:r>
              <a:rPr lang="en-US" altLang="en-US" sz="2800" b="1"/>
              <a:t> (no backbones) Most animals are invertebrates- </a:t>
            </a:r>
            <a:r>
              <a:rPr lang="en-US" altLang="en-US" sz="2800" b="1" u="sng"/>
              <a:t>insects</a:t>
            </a:r>
            <a:r>
              <a:rPr lang="en-US" altLang="en-US" sz="2800" b="1"/>
              <a:t> (a class in the phylum </a:t>
            </a:r>
            <a:r>
              <a:rPr lang="en-US" altLang="en-US" sz="2800" b="1" u="sng"/>
              <a:t>Arthropoda</a:t>
            </a:r>
            <a:r>
              <a:rPr lang="en-US" altLang="en-US" sz="2800" b="1"/>
              <a:t> are the largest group.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u="sng"/>
              <a:t>Animal life cycles</a:t>
            </a:r>
            <a:r>
              <a:rPr lang="en-US" altLang="en-US" sz="2800" b="1"/>
              <a:t> like grasshopper; egg-nymph-adult (incomplete metamorphosis) or butterfly- egg-larva-pupa-adult (complete metamorphosis) are important in nature and PSSA testing.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u="sng"/>
              <a:t>Mammals</a:t>
            </a:r>
            <a:r>
              <a:rPr lang="en-US" altLang="en-US" sz="2800" b="1"/>
              <a:t>- feed milk to their young, usually have hair or fur, young usually born live.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1F4DE68B-3A42-4724-ACBC-A48C4AD7D0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Secondary Biology</a:t>
            </a:r>
          </a:p>
        </p:txBody>
      </p:sp>
      <p:pic>
        <p:nvPicPr>
          <p:cNvPr id="12291" name="Content Placeholder 3" descr="Diagram showing bacteria, eukaryota, and archaea">
            <a:extLst>
              <a:ext uri="{FF2B5EF4-FFF2-40B4-BE49-F238E27FC236}">
                <a16:creationId xmlns:a16="http://schemas.microsoft.com/office/drawing/2014/main" id="{74BC1612-9A32-4BF6-9157-84F27A9158B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4600" y="2193925"/>
            <a:ext cx="4691063" cy="4206875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0268CB14-996A-4614-B864-8B911973F1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Archaea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55393AC7-C999-4DBF-B606-DFA787E968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/>
              <a:t>Archaea Domain</a:t>
            </a:r>
            <a:r>
              <a:rPr lang="en-US" altLang="en-US"/>
              <a:t>: Archaea are prokaryotic cells which are typically characterized by membranes</a:t>
            </a:r>
          </a:p>
          <a:p>
            <a:r>
              <a:rPr lang="en-US" altLang="en-US"/>
              <a:t>that are branched hydrocarbon chains attached to glycerol by ether linkages. The presence of this ether containing linkages in Archaea adds to their ability of withstanding extreme temperature and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68BC3BE5-74F8-4551-8B7C-056B457899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Archaea (cont’d)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4C1452A5-CA1C-4FEE-A280-D7784CBEF8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highly acidic conditions. Extreme halophiles - i.e. organisms which thrive in highly salty</a:t>
            </a:r>
          </a:p>
          <a:p>
            <a:r>
              <a:rPr lang="en-US" altLang="en-US"/>
              <a:t>environment, and hyperthermophiles - i.e. the organisms which thrive in extremely hot</a:t>
            </a:r>
          </a:p>
          <a:p>
            <a:r>
              <a:rPr lang="en-US" altLang="en-US"/>
              <a:t>environment, are best examples of Archaea.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04EF5216-56F1-4DA3-AB11-B969F74E24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Bacteria 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2D786239-3A60-4A97-927A-E28132F21E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/>
              <a:t>Bacteria Domain</a:t>
            </a:r>
            <a:r>
              <a:rPr lang="en-US" altLang="en-US"/>
              <a:t>: Even though bacteria are prokaryotic cells just like Archaea, their membranes</a:t>
            </a:r>
          </a:p>
          <a:p>
            <a:r>
              <a:rPr lang="en-US" altLang="en-US"/>
              <a:t>are made of unbranched fatty acid chains attached to glycerol by ester linkages. Cyanobacteria</a:t>
            </a:r>
          </a:p>
          <a:p>
            <a:r>
              <a:rPr lang="en-US" altLang="en-US"/>
              <a:t>and mycoplasmas are the best examples of bacteria. As they don't have ether containing linkages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B1468E75-F11D-48FF-9D16-1E1338972F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Bacteria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8BA5FE60-F284-48E3-837D-2DBE79FF2C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like Archaea, they are grouped into a different category - and hence a different domain. There is a</a:t>
            </a:r>
          </a:p>
          <a:p>
            <a:r>
              <a:rPr lang="en-US" altLang="en-US"/>
              <a:t>great deal of diversity in this domain, such that it is next to impossible to determine how many</a:t>
            </a:r>
          </a:p>
          <a:p>
            <a:r>
              <a:rPr lang="en-US" altLang="en-US"/>
              <a:t>species of bacteria exist on the planet.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F4981494-C137-4C3F-AC59-424CA4DA88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Eukarya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A828D0DD-9CD0-4BB3-A9F3-AB5768D9F9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/>
              <a:t>Eukarya Domain</a:t>
            </a:r>
            <a:r>
              <a:rPr lang="en-US" altLang="en-US"/>
              <a:t>: As the name suggests, the Eukaryote are eukaryotic cells which have</a:t>
            </a:r>
          </a:p>
          <a:p>
            <a:r>
              <a:rPr lang="en-US" altLang="en-US"/>
              <a:t>membranes that are pretty similar to that of bacteria. Eukaryote are further grouped into Kingdom</a:t>
            </a:r>
          </a:p>
          <a:p>
            <a:r>
              <a:rPr lang="en-US" altLang="en-US"/>
              <a:t>Protista (algae, protozoans, etc.), Kingdom Fungi (yeast, mold, etc.), Kingdom Plantae (flowering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E50199B5-B9F7-49B1-A977-9BDB6B667F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Eukarya (2</a:t>
            </a:r>
            <a:r>
              <a:rPr lang="en-US" altLang="en-US" baseline="30000" dirty="0"/>
              <a:t>nd</a:t>
            </a:r>
            <a:r>
              <a:rPr lang="en-US" altLang="en-US" dirty="0"/>
              <a:t> page)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B3A7079D-E0F4-416D-9DC2-0A372CE14F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plants, ferns, etc.) and Kingdom Animalia (insects, vertebrates, etc.). Not all Eukaryotes have a cell</a:t>
            </a:r>
          </a:p>
          <a:p>
            <a:r>
              <a:rPr lang="en-US" altLang="en-US"/>
              <a:t>wall, and even if they do they don't contain peptidoglycan as bacteria do. While cells are organized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760468BA-5CC5-4034-94AE-D1F1A9B4D5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Eukarya (3</a:t>
            </a:r>
            <a:r>
              <a:rPr lang="en-US" altLang="en-US" baseline="30000" dirty="0"/>
              <a:t>rd</a:t>
            </a:r>
            <a:r>
              <a:rPr lang="en-US" altLang="en-US" dirty="0"/>
              <a:t> page)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68F39F99-2DD0-4E55-98E5-84F7ED6EC6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into tissues in case of kingdom Plantae as well as kingdom Animalia, the presence of cell walls is</a:t>
            </a:r>
          </a:p>
          <a:p>
            <a:r>
              <a:rPr lang="en-US" altLang="en-US"/>
              <a:t>only restricted to the members of kingdom Plantae.</a:t>
            </a:r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39E9CF83-D26A-466D-8E84-DB073AD8F1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Keystone Main topics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CFE2C2F9-3658-48BC-AAA6-932BE07BBA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n-US" altLang="en-US"/>
              <a:t>Characteristics of life</a:t>
            </a:r>
          </a:p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n-US" altLang="en-US"/>
              <a:t>Levels of biological organization</a:t>
            </a:r>
          </a:p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n-US" altLang="en-US"/>
              <a:t>Prokaryotic vs. eukaryotic</a:t>
            </a:r>
          </a:p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n-US" altLang="en-US"/>
              <a:t>Unique properties of water</a:t>
            </a:r>
          </a:p>
          <a:p>
            <a:pPr marL="514350" indent="-514350">
              <a:buFont typeface="Times New Roman" panose="02020603050405020304" pitchFamily="18" charset="0"/>
              <a:buAutoNum type="arabicPeriod"/>
            </a:pPr>
            <a:r>
              <a:rPr lang="en-US" altLang="en-US"/>
              <a:t>Biological macromolecules- carbohydrates, lipids, proteins, nucleic acids</a:t>
            </a:r>
          </a:p>
          <a:p>
            <a:pPr marL="514350" indent="-514350">
              <a:buFont typeface="Times New Roman" panose="02020603050405020304" pitchFamily="18" charset="0"/>
              <a:buAutoNum type="arabicPeriod"/>
            </a:pPr>
            <a:endParaRPr lang="en-US" altLang="en-US"/>
          </a:p>
          <a:p>
            <a:pPr marL="514350" indent="-514350">
              <a:buFont typeface="Times New Roman" panose="02020603050405020304" pitchFamily="18" charset="0"/>
              <a:buAutoNum type="arabicPeriod"/>
            </a:pPr>
            <a:endParaRPr lang="en-US" altLang="en-US"/>
          </a:p>
          <a:p>
            <a:pPr marL="514350" indent="-514350">
              <a:buFont typeface="Times New Roman" panose="02020603050405020304" pitchFamily="18" charset="0"/>
              <a:buAutoNum type="arabicPeriod"/>
            </a:pPr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D3C6C28-8240-42D6-A492-27D06BFDEC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Living or Nonliving? That’s the Question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2045D09-9CA8-4842-B0A1-658E2E3BBE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altLang="en-US" sz="2800" b="1"/>
              <a:t>Living things are: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2800" b="1"/>
              <a:t>Made of cells (and DNA).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2800" b="1"/>
              <a:t>Use energy to carry on life functions such as movement, growth, transport.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2800" b="1"/>
              <a:t>Excrete wastes.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2800" b="1"/>
              <a:t>Reproduce &amp; inherit traits.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2800" b="1"/>
              <a:t>Respond and adapt to environment.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2800" b="1"/>
              <a:t>Maintain internal balance (homeostasis).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BFE2E26B-1747-4794-8BDA-0008082250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Keystones Main topics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C45B9676-0580-4647-8D39-9AAE36920FC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/>
              <a:t>6. Enzymes &amp; controlling factors- pH, temp.</a:t>
            </a:r>
          </a:p>
          <a:p>
            <a:pPr marL="0" indent="0">
              <a:buFontTx/>
              <a:buNone/>
            </a:pPr>
            <a:r>
              <a:rPr lang="en-US" altLang="en-US"/>
              <a:t>7. Cell structures &amp; energy processing- plastids &amp; mitochondria</a:t>
            </a:r>
          </a:p>
          <a:p>
            <a:pPr marL="0" indent="0">
              <a:buFontTx/>
              <a:buNone/>
            </a:pPr>
            <a:r>
              <a:rPr lang="en-US" altLang="en-US"/>
              <a:t>8. Photosynthesis &amp; respiration- energy transformation</a:t>
            </a:r>
          </a:p>
          <a:p>
            <a:pPr marL="0" indent="0">
              <a:buFontTx/>
              <a:buNone/>
            </a:pPr>
            <a:r>
              <a:rPr lang="en-US" altLang="en-US"/>
              <a:t>9. ATP</a:t>
            </a:r>
          </a:p>
          <a:p>
            <a:pPr marL="0" indent="0">
              <a:buFontTx/>
              <a:buNone/>
            </a:pPr>
            <a:r>
              <a:rPr lang="en-US" altLang="en-US"/>
              <a:t>10. Cell structure- transport- plasma membrane</a:t>
            </a:r>
          </a:p>
          <a:p>
            <a:pPr marL="0" indent="0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BBB39C02-18CD-4274-B7F0-FBF5570604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Keystones- Main topics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A3ED78B4-CB47-4652-AD53-54F3A8FE8F2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/>
              <a:t>10. Homeostasis in organisms</a:t>
            </a:r>
          </a:p>
          <a:p>
            <a:pPr marL="0" indent="0">
              <a:buFontTx/>
              <a:buNone/>
            </a:pPr>
            <a:r>
              <a:rPr lang="en-US" altLang="en-US"/>
              <a:t>11. Cell cycle- mitosis, meiosis</a:t>
            </a:r>
          </a:p>
          <a:p>
            <a:pPr marL="0" indent="0">
              <a:buFontTx/>
              <a:buNone/>
            </a:pPr>
            <a:r>
              <a:rPr lang="en-US" altLang="en-US"/>
              <a:t>12. DNA replication, inheritance</a:t>
            </a:r>
          </a:p>
          <a:p>
            <a:pPr marL="0" indent="0">
              <a:buFontTx/>
              <a:buNone/>
            </a:pPr>
            <a:r>
              <a:rPr lang="en-US" altLang="en-US"/>
              <a:t>13. Mendelian and non-Mendelian patterns of inheritance</a:t>
            </a:r>
          </a:p>
          <a:p>
            <a:pPr marL="0" indent="0">
              <a:buFontTx/>
              <a:buNone/>
            </a:pPr>
            <a:r>
              <a:rPr lang="en-US" altLang="en-US"/>
              <a:t>14. Chromosome alteration</a:t>
            </a:r>
          </a:p>
          <a:p>
            <a:pPr marL="0" indent="0">
              <a:buFontTx/>
              <a:buNone/>
            </a:pPr>
            <a:r>
              <a:rPr lang="en-US" altLang="en-US"/>
              <a:t>15. Protein synthesis</a:t>
            </a:r>
          </a:p>
          <a:p>
            <a:pPr marL="0" indent="0">
              <a:buFontTx/>
              <a:buNone/>
            </a:pPr>
            <a:br>
              <a:rPr lang="en-US" altLang="en-US"/>
            </a:br>
            <a:endParaRPr lang="en-US" altLang="en-US"/>
          </a:p>
          <a:p>
            <a:pPr marL="0" indent="0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5731C483-124F-4265-9A4C-E7F1D056DF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Keystones-Main topics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7CB2A56A-2213-4D24-BC4B-5D6F806209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/>
              <a:t>16. Genetic information expression, mutations</a:t>
            </a:r>
          </a:p>
          <a:p>
            <a:pPr marL="0" indent="0">
              <a:buFontTx/>
              <a:buNone/>
            </a:pPr>
            <a:r>
              <a:rPr lang="en-US" altLang="en-US"/>
              <a:t>17. Genetic engineering</a:t>
            </a:r>
          </a:p>
          <a:p>
            <a:pPr marL="0" indent="0">
              <a:buFontTx/>
              <a:buNone/>
            </a:pPr>
            <a:r>
              <a:rPr lang="en-US" altLang="en-US"/>
              <a:t>18. Evolution</a:t>
            </a:r>
          </a:p>
          <a:p>
            <a:pPr marL="0" indent="0">
              <a:buFontTx/>
              <a:buNone/>
            </a:pPr>
            <a:r>
              <a:rPr lang="en-US" altLang="en-US"/>
              <a:t>19. Ecological levels of organization</a:t>
            </a:r>
          </a:p>
          <a:p>
            <a:pPr marL="0" indent="0">
              <a:buFontTx/>
              <a:buNone/>
            </a:pPr>
            <a:r>
              <a:rPr lang="en-US" altLang="en-US"/>
              <a:t>20. Ecosystems- organization and energy flow</a:t>
            </a:r>
          </a:p>
          <a:p>
            <a:pPr marL="0" indent="0">
              <a:buFontTx/>
              <a:buNone/>
            </a:pPr>
            <a:r>
              <a:rPr lang="en-US" altLang="en-US"/>
              <a:t>21. Human disturbances and ecosystems</a:t>
            </a:r>
          </a:p>
          <a:p>
            <a:pPr marL="0" indent="0">
              <a:buFontTx/>
              <a:buNone/>
            </a:pPr>
            <a:r>
              <a:rPr lang="en-US" altLang="en-US"/>
              <a:t>22. Limiting factors, population dynamics, extinction</a:t>
            </a:r>
          </a:p>
          <a:p>
            <a:pPr marL="0" indent="0">
              <a:buFontTx/>
              <a:buNone/>
            </a:pPr>
            <a:endParaRPr lang="en-US" altLang="en-US"/>
          </a:p>
          <a:p>
            <a:pPr marL="0" indent="0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D030FD0-E02D-4808-B838-1E200B4645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Main Branches of Biology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75628E4-36B4-46F4-8FEA-48B1B71493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en-US"/>
              <a:t>Zoology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/>
              <a:t>Botany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/>
              <a:t>Anatomy &amp; Physiology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/>
              <a:t>Ecology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7DEA919-0949-4F2B-9FAF-84D0BF0C8E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Biological/Ecological organization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B944CC0-7B14-4C35-936F-8AA813C341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Biological:</a:t>
            </a:r>
          </a:p>
          <a:p>
            <a:pPr eaLnBrk="1" hangingPunct="1"/>
            <a:r>
              <a:rPr lang="en-US" altLang="en-US"/>
              <a:t>Protoplasm -  cells  -  tissues – organs – organ systems- organism</a:t>
            </a:r>
          </a:p>
          <a:p>
            <a:pPr eaLnBrk="1" hangingPunct="1"/>
            <a:endParaRPr lang="en-US" altLang="en-US"/>
          </a:p>
          <a:p>
            <a:pPr eaLnBrk="1" hangingPunct="1">
              <a:buFontTx/>
              <a:buNone/>
            </a:pPr>
            <a:r>
              <a:rPr lang="en-US" altLang="en-US"/>
              <a:t>Ecological: </a:t>
            </a:r>
          </a:p>
          <a:p>
            <a:pPr eaLnBrk="1" hangingPunct="1"/>
            <a:r>
              <a:rPr lang="en-US" altLang="en-US"/>
              <a:t>Organisms – populations – communities – ecosystems – biomes - biosphere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10A1446-6C4C-4BF4-92A3-B23C92142D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Plants vs. Animals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E45B958-DD24-48FE-8D6D-0A79BDBB900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Produce their own food.</a:t>
            </a:r>
          </a:p>
          <a:p>
            <a:pPr eaLnBrk="1" hangingPunct="1"/>
            <a:r>
              <a:rPr lang="en-US" altLang="en-US" sz="2400"/>
              <a:t>Show little movement.</a:t>
            </a:r>
          </a:p>
          <a:p>
            <a:pPr eaLnBrk="1" hangingPunct="1"/>
            <a:r>
              <a:rPr lang="en-US" altLang="en-US" sz="2400"/>
              <a:t>Organs are external to body.</a:t>
            </a:r>
          </a:p>
          <a:p>
            <a:pPr eaLnBrk="1" hangingPunct="1"/>
            <a:r>
              <a:rPr lang="en-US" altLang="en-US" sz="2400"/>
              <a:t>Respond slowly to changes in environment.</a:t>
            </a:r>
          </a:p>
          <a:p>
            <a:pPr eaLnBrk="1" hangingPunct="1"/>
            <a:r>
              <a:rPr lang="en-US" altLang="en-US" sz="2400"/>
              <a:t>Take in CO2, give off O2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    (although they do use a little O2 to burn their food to release energy)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5F17448E-776C-494E-97F6-8641819B7A0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Ingest food.</a:t>
            </a:r>
          </a:p>
          <a:p>
            <a:pPr eaLnBrk="1" hangingPunct="1">
              <a:buFontTx/>
              <a:buNone/>
            </a:pPr>
            <a:r>
              <a:rPr lang="en-US" altLang="en-US"/>
              <a:t>Most can move freely.</a:t>
            </a:r>
          </a:p>
          <a:p>
            <a:pPr eaLnBrk="1" hangingPunct="1">
              <a:buFontTx/>
              <a:buNone/>
            </a:pPr>
            <a:r>
              <a:rPr lang="en-US" altLang="en-US"/>
              <a:t>Most organs are internal.</a:t>
            </a:r>
          </a:p>
          <a:p>
            <a:pPr eaLnBrk="1" hangingPunct="1">
              <a:buFontTx/>
              <a:buNone/>
            </a:pPr>
            <a:r>
              <a:rPr lang="en-US" altLang="en-US"/>
              <a:t>Can respond quickly to changes in the environment.</a:t>
            </a:r>
          </a:p>
          <a:p>
            <a:pPr eaLnBrk="1" hangingPunct="1">
              <a:buFontTx/>
              <a:buNone/>
            </a:pPr>
            <a:r>
              <a:rPr lang="en-US" altLang="en-US"/>
              <a:t>Take in O2, give off CO2.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2EF7762-0639-47C8-93B8-712BBAD912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Classifying Living Things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89BD658-2331-4B60-816B-0417B48C95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altLang="en-US" sz="2000" b="1"/>
              <a:t>The Five (or Six) Kingdoms: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b="1"/>
              <a:t>Monera- Single-celled, no nucleus (bacteria &amp; blue green algae)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b="1"/>
              <a:t>Protista- Single-celled, have a nucleus (amoeba, paramecia)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b="1"/>
              <a:t>Fungi- Single or multicellular, have a nucleus, absorb food (molds, yeasts, mushrooms)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b="1"/>
              <a:t>Plantae-  Multicellular, produce food through photosynthesis, have a cell wall (mosses,ferns, grasses, trees)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b="1"/>
              <a:t>Animalia- Multicellular, nutrition by ingestion, most move freely, most have complex systems (sponges, worms,reptiles, amphibians, mammals)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000" b="1"/>
              <a:t>Some books divide Monera into Archaebacteria (primitive, salt-loving, etc.) and Eubacteria (more advanced bacteria like </a:t>
            </a:r>
            <a:r>
              <a:rPr lang="en-US" altLang="en-US" sz="2000" b="1" u="sng"/>
              <a:t>E. coli)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altLang="en-US" sz="2000"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1AEDCE3-3B1C-4FBF-AE36-46845550F1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Basic Classification System</a:t>
            </a:r>
            <a:br>
              <a:rPr lang="en-US" altLang="en-US" sz="3200"/>
            </a:br>
            <a:r>
              <a:rPr lang="en-US" altLang="en-US" sz="3200"/>
              <a:t>For Humans in (    ) </a:t>
            </a:r>
            <a:br>
              <a:rPr lang="en-US" altLang="en-US" sz="3200"/>
            </a:br>
            <a:r>
              <a:rPr lang="en-US" altLang="en-US" sz="3200" b="1" i="1"/>
              <a:t>How to Remember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091DE79-24E0-43B9-9161-87C8E7E6F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Kingdom  (Animalia)  </a:t>
            </a:r>
            <a:r>
              <a:rPr lang="en-US" altLang="en-US" sz="2800" b="1" i="1" u="sng"/>
              <a:t> Kings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Phylum   (Chordata)     </a:t>
            </a:r>
            <a:r>
              <a:rPr lang="en-US" altLang="en-US" sz="2800" b="1" i="1" u="sng"/>
              <a:t>Play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Class   (Mammalia)      </a:t>
            </a:r>
            <a:r>
              <a:rPr lang="en-US" altLang="en-US" sz="2800" b="1" i="1" u="sng"/>
              <a:t>Chess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Order  (Primates)          </a:t>
            </a:r>
            <a:r>
              <a:rPr lang="en-US" altLang="en-US" sz="2800" b="1" i="1" u="sng"/>
              <a:t>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Family  (Hominidae)   </a:t>
            </a:r>
            <a:r>
              <a:rPr lang="en-US" altLang="en-US" sz="2800" b="1" i="1" u="sng"/>
              <a:t> Fine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Genus  (</a:t>
            </a:r>
            <a:r>
              <a:rPr lang="en-US" altLang="en-US" sz="2800" b="1" u="sng"/>
              <a:t>Homo</a:t>
            </a:r>
            <a:r>
              <a:rPr lang="en-US" altLang="en-US" sz="2800" b="1"/>
              <a:t>)   *        </a:t>
            </a:r>
            <a:r>
              <a:rPr lang="en-US" altLang="en-US" sz="2800" b="1" i="1" u="sng"/>
              <a:t>Green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/>
              <a:t>Species (</a:t>
            </a:r>
            <a:r>
              <a:rPr lang="en-US" altLang="en-US" sz="2800" b="1" u="sng"/>
              <a:t>sapiens</a:t>
            </a:r>
            <a:r>
              <a:rPr lang="en-US" altLang="en-US" sz="2800" b="1"/>
              <a:t>) *      </a:t>
            </a:r>
            <a:r>
              <a:rPr lang="en-US" altLang="en-US" sz="2800" b="1" u="sng"/>
              <a:t> </a:t>
            </a:r>
            <a:r>
              <a:rPr lang="en-US" altLang="en-US" sz="2800" b="1" i="1" u="sng"/>
              <a:t>Satin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b="1" i="1"/>
              <a:t>*  </a:t>
            </a:r>
            <a:r>
              <a:rPr lang="en-US" altLang="en-US" sz="2800" b="1" i="1" u="sng"/>
              <a:t>Genus is capitalized, species lower case &amp; both are italicized or underlined. </a:t>
            </a:r>
            <a:endParaRPr lang="en-US" altLang="en-US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0B7D7AB-DB91-4C9C-8473-E233F921F6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Plant Kingdom</a:t>
            </a:r>
            <a:br>
              <a:rPr lang="en-US" altLang="en-US"/>
            </a:br>
            <a:r>
              <a:rPr lang="en-US" altLang="en-US"/>
              <a:t>Structure of Flowering Plants</a:t>
            </a:r>
          </a:p>
        </p:txBody>
      </p:sp>
      <p:graphicFrame>
        <p:nvGraphicFramePr>
          <p:cNvPr id="10277" name="Group 37">
            <a:extLst>
              <a:ext uri="{FF2B5EF4-FFF2-40B4-BE49-F238E27FC236}">
                <a16:creationId xmlns:a16="http://schemas.microsoft.com/office/drawing/2014/main" id="{CD0535DE-25EF-4DE3-B7A3-03D6712502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230723"/>
              </p:ext>
            </p:extLst>
          </p:nvPr>
        </p:nvGraphicFramePr>
        <p:xfrm>
          <a:off x="1524000" y="2028825"/>
          <a:ext cx="6096000" cy="4232275"/>
        </p:xfrm>
        <a:graphic>
          <a:graphicData uri="http://schemas.openxmlformats.org/drawingml/2006/table">
            <a:tbl>
              <a:tblPr firstRow="1"/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29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Part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Function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75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  Root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Anchors, absorbs water &amp; minerals.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9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  Stem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Serves as pipeline or transportation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9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  Leaves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Carry out photosynthesis.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59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  Flowers –sepal, petal, stamen (male part), pistil (female part)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Reproduction (produce seeds).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63CF691-64F8-4700-A54F-B858D19098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Plant organization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254A2F9-BD41-427F-AD87-9C2B63107D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400" b="1" u="sng"/>
              <a:t>Bryophytes</a:t>
            </a:r>
            <a:r>
              <a:rPr lang="en-US" altLang="en-US" sz="2400" b="1"/>
              <a:t>- small plants, need moisture, no stems- mosses &amp; liverworts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400" b="1" u="sng"/>
              <a:t>Tracheophytes</a:t>
            </a:r>
            <a:r>
              <a:rPr lang="en-US" altLang="en-US" sz="2400" b="1"/>
              <a:t>- have stems or tubes include ferns, angiosperms, gymnosperms.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400" b="1"/>
              <a:t>Seed-producing plants are </a:t>
            </a:r>
            <a:r>
              <a:rPr lang="en-US" altLang="en-US" sz="2400" b="1" u="sng"/>
              <a:t>angiosperms</a:t>
            </a:r>
            <a:r>
              <a:rPr lang="en-US" altLang="en-US" sz="2400" b="1"/>
              <a:t> (flowering) or </a:t>
            </a:r>
            <a:r>
              <a:rPr lang="en-US" altLang="en-US" sz="2400" b="1" u="sng"/>
              <a:t>gymnosperms</a:t>
            </a:r>
            <a:r>
              <a:rPr lang="en-US" altLang="en-US" sz="2400" b="1"/>
              <a:t> (cone bearing).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400" b="1" u="sng"/>
              <a:t>Angiosperms</a:t>
            </a:r>
            <a:r>
              <a:rPr lang="en-US" altLang="en-US" sz="2400" b="1"/>
              <a:t> are divided into: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en-US" sz="2400" b="1"/>
              <a:t>      A.  </a:t>
            </a:r>
            <a:r>
              <a:rPr lang="en-US" altLang="en-US" sz="2400" b="1" u="sng"/>
              <a:t>Monocots</a:t>
            </a:r>
            <a:r>
              <a:rPr lang="en-US" altLang="en-US" sz="2400" b="1"/>
              <a:t>- have one ‘seed leaf,” flower parts in 3’s, parallel veins in leaves- ex. corn, palm tree, lilies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en-US" sz="2400" b="1"/>
              <a:t>       B. </a:t>
            </a:r>
            <a:r>
              <a:rPr lang="en-US" altLang="en-US" sz="2400" b="1" u="sng"/>
              <a:t>Dicots</a:t>
            </a:r>
            <a:r>
              <a:rPr lang="en-US" altLang="en-US" sz="2400" b="1"/>
              <a:t>- have 2 “seed leaves,” flower parts in 4’s or 5’s, branching veins in leaves- ex. sunflower, cucumber, maple, oak, most trees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66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B8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1091</Words>
  <Application>Microsoft Office PowerPoint</Application>
  <PresentationFormat>On-screen Show (4:3)</PresentationFormat>
  <Paragraphs>129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Times New Roman</vt:lpstr>
      <vt:lpstr>Default Design</vt:lpstr>
      <vt:lpstr>Chapter 13 Abruscato &amp; DeRosa Biology Content</vt:lpstr>
      <vt:lpstr>Living or Nonliving? That’s the Question</vt:lpstr>
      <vt:lpstr>Main Branches of Biology</vt:lpstr>
      <vt:lpstr>Biological/Ecological organization</vt:lpstr>
      <vt:lpstr>Plants vs. Animals</vt:lpstr>
      <vt:lpstr>Classifying Living Things</vt:lpstr>
      <vt:lpstr>Basic Classification System For Humans in (    )  How to Remember</vt:lpstr>
      <vt:lpstr>The Plant Kingdom Structure of Flowering Plants</vt:lpstr>
      <vt:lpstr>Plant organization</vt:lpstr>
      <vt:lpstr>The Animal Kingdom At least a million species- new ones discovered every year!</vt:lpstr>
      <vt:lpstr>Secondary Biology</vt:lpstr>
      <vt:lpstr>Archaea</vt:lpstr>
      <vt:lpstr>Archaea (cont’d)</vt:lpstr>
      <vt:lpstr>Bacteria </vt:lpstr>
      <vt:lpstr>Bacteria</vt:lpstr>
      <vt:lpstr>Eukarya</vt:lpstr>
      <vt:lpstr>Eukarya (2nd page)</vt:lpstr>
      <vt:lpstr>Eukarya (3rd page)</vt:lpstr>
      <vt:lpstr>Keystone Main topics</vt:lpstr>
      <vt:lpstr>Keystones Main topics</vt:lpstr>
      <vt:lpstr>Keystones- Main topics</vt:lpstr>
      <vt:lpstr>Keystones-Main topics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13 Abruscato &amp; DeRosa</dc:title>
  <dc:creator>Karen Baranoski</dc:creator>
  <cp:lastModifiedBy>Elaine</cp:lastModifiedBy>
  <cp:revision>19</cp:revision>
  <dcterms:created xsi:type="dcterms:W3CDTF">2009-11-18T03:17:06Z</dcterms:created>
  <dcterms:modified xsi:type="dcterms:W3CDTF">2020-04-15T13:56:34Z</dcterms:modified>
</cp:coreProperties>
</file>