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3792" autoAdjust="0"/>
  </p:normalViewPr>
  <p:slideViewPr>
    <p:cSldViewPr>
      <p:cViewPr varScale="1">
        <p:scale>
          <a:sx n="62" d="100"/>
          <a:sy n="62" d="100"/>
        </p:scale>
        <p:origin x="1400" y="76"/>
      </p:cViewPr>
      <p:guideLst>
        <p:guide orient="horz" pos="2160"/>
        <p:guide pos="2880"/>
      </p:guideLst>
    </p:cSldViewPr>
  </p:slideViewPr>
  <p:outlineViewPr>
    <p:cViewPr>
      <p:scale>
        <a:sx n="33" d="100"/>
        <a:sy n="33" d="100"/>
      </p:scale>
      <p:origin x="0" y="-998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BA9409D-C4FC-41DC-855A-191E411387A1}"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5A1C2-22C0-4E58-8AD7-35568302BB8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A9409D-C4FC-41DC-855A-191E411387A1}"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5A1C2-22C0-4E58-8AD7-35568302BB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A9409D-C4FC-41DC-855A-191E411387A1}"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5A1C2-22C0-4E58-8AD7-35568302BB8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A9409D-C4FC-41DC-855A-191E411387A1}"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5A1C2-22C0-4E58-8AD7-35568302BB8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A9409D-C4FC-41DC-855A-191E411387A1}"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5A1C2-22C0-4E58-8AD7-35568302BB8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BA9409D-C4FC-41DC-855A-191E411387A1}"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5A1C2-22C0-4E58-8AD7-35568302BB8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BA9409D-C4FC-41DC-855A-191E411387A1}" type="datetimeFigureOut">
              <a:rPr lang="en-US" smtClean="0"/>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65A1C2-22C0-4E58-8AD7-35568302BB8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A9409D-C4FC-41DC-855A-191E411387A1}" type="datetimeFigureOut">
              <a:rPr lang="en-US" smtClean="0"/>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65A1C2-22C0-4E58-8AD7-35568302BB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A9409D-C4FC-41DC-855A-191E411387A1}" type="datetimeFigureOut">
              <a:rPr lang="en-US" smtClean="0"/>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65A1C2-22C0-4E58-8AD7-35568302BB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A9409D-C4FC-41DC-855A-191E411387A1}"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5A1C2-22C0-4E58-8AD7-35568302BB8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A9409D-C4FC-41DC-855A-191E411387A1}"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5A1C2-22C0-4E58-8AD7-35568302BB8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A9409D-C4FC-41DC-855A-191E411387A1}" type="datetimeFigureOut">
              <a:rPr lang="en-US" smtClean="0"/>
              <a:t>4/9/2020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5A1C2-22C0-4E58-8AD7-35568302BB8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Common Spring Wildflowers of Pennsylvania</a:t>
            </a:r>
          </a:p>
        </p:txBody>
      </p:sp>
      <p:sp>
        <p:nvSpPr>
          <p:cNvPr id="5" name="Subtitle 4"/>
          <p:cNvSpPr>
            <a:spLocks noGrp="1"/>
          </p:cNvSpPr>
          <p:nvPr>
            <p:ph type="subTitle" idx="1"/>
          </p:nvPr>
        </p:nvSpPr>
        <p:spPr/>
        <p:txBody>
          <a:bodyPr/>
          <a:lstStyle/>
          <a:p>
            <a:r>
              <a:rPr lang="en-US" dirty="0"/>
              <a:t>Wilkes</a:t>
            </a:r>
          </a:p>
          <a:p>
            <a:r>
              <a:rPr lang="en-US" dirty="0"/>
              <a:t> Science in Motion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7E8287-BCAD-4CD9-BF09-712E47059DD5}"/>
              </a:ext>
              <a:ext uri="{C183D7F6-B498-43B3-948B-1728B52AA6E4}">
                <adec:decorative xmlns:adec="http://schemas.microsoft.com/office/drawing/2017/decorative" val="0"/>
              </a:ext>
            </a:extLst>
          </p:cNvPr>
          <p:cNvSpPr>
            <a:spLocks noGrp="1"/>
          </p:cNvSpPr>
          <p:nvPr>
            <p:ph type="title"/>
          </p:nvPr>
        </p:nvSpPr>
        <p:spPr/>
        <p:txBody>
          <a:bodyPr/>
          <a:lstStyle/>
          <a:p>
            <a:r>
              <a:rPr lang="en-US" dirty="0"/>
              <a:t>Garlic Mustard </a:t>
            </a:r>
            <a:r>
              <a:rPr lang="en-US"/>
              <a:t>(cont’d)</a:t>
            </a:r>
            <a:endParaRPr lang="en-US" dirty="0"/>
          </a:p>
        </p:txBody>
      </p:sp>
      <p:sp>
        <p:nvSpPr>
          <p:cNvPr id="3" name="Content Placeholder 2"/>
          <p:cNvSpPr>
            <a:spLocks noGrp="1"/>
          </p:cNvSpPr>
          <p:nvPr>
            <p:ph idx="1"/>
          </p:nvPr>
        </p:nvSpPr>
        <p:spPr/>
        <p:txBody>
          <a:bodyPr/>
          <a:lstStyle/>
          <a:p>
            <a:r>
              <a:rPr lang="en-US" dirty="0"/>
              <a:t>It is able to grow before most plants in the spring because it is a tenacious plant able to handle both cold and shade. It can grow in a great variety of environments: moist, shaded soil of river flood plains, forests, roadsides, edges of woods, and forest openings. It does very well in areas of disturbance.  It is also considered to be an invasive species in some areas.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Crown Vetch </a:t>
            </a:r>
          </a:p>
        </p:txBody>
      </p:sp>
      <p:pic>
        <p:nvPicPr>
          <p:cNvPr id="4" name="Content Placeholder 3" descr="Crown Vetch"/>
          <p:cNvPicPr>
            <a:picLocks noGrp="1" noChangeAspect="1"/>
          </p:cNvPicPr>
          <p:nvPr>
            <p:ph idx="1"/>
          </p:nvPr>
        </p:nvPicPr>
        <p:blipFill>
          <a:blip r:embed="rId2" cstate="print"/>
          <a:stretch>
            <a:fillRect/>
          </a:stretch>
        </p:blipFill>
        <p:spPr>
          <a:xfrm>
            <a:off x="1255780" y="1676400"/>
            <a:ext cx="6669020" cy="4397685"/>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Common Dandelion</a:t>
            </a:r>
            <a:br>
              <a:rPr lang="en-US" dirty="0"/>
            </a:br>
            <a:r>
              <a:rPr lang="en-US" i="1" dirty="0" err="1"/>
              <a:t>Taraxacum</a:t>
            </a:r>
            <a:r>
              <a:rPr lang="en-US" i="1" dirty="0"/>
              <a:t> </a:t>
            </a:r>
            <a:r>
              <a:rPr lang="en-US" i="1" dirty="0" err="1"/>
              <a:t>officinale</a:t>
            </a:r>
            <a:br>
              <a:rPr lang="en-US" i="1" dirty="0"/>
            </a:br>
            <a:endParaRPr lang="en-US" dirty="0"/>
          </a:p>
        </p:txBody>
      </p:sp>
      <p:pic>
        <p:nvPicPr>
          <p:cNvPr id="4" name="Content Placeholder 3" descr="dandelion"/>
          <p:cNvPicPr>
            <a:picLocks noGrp="1" noChangeAspect="1"/>
          </p:cNvPicPr>
          <p:nvPr>
            <p:ph idx="1"/>
          </p:nvPr>
        </p:nvPicPr>
        <p:blipFill>
          <a:blip r:embed="rId2" cstate="print"/>
          <a:stretch>
            <a:fillRect/>
          </a:stretch>
        </p:blipFill>
        <p:spPr>
          <a:xfrm>
            <a:off x="1674436" y="1676400"/>
            <a:ext cx="6021764" cy="451051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Dandelion Information</a:t>
            </a:r>
          </a:p>
        </p:txBody>
      </p:sp>
      <p:sp>
        <p:nvSpPr>
          <p:cNvPr id="3" name="Content Placeholder 2"/>
          <p:cNvSpPr>
            <a:spLocks noGrp="1"/>
          </p:cNvSpPr>
          <p:nvPr>
            <p:ph idx="1"/>
          </p:nvPr>
        </p:nvSpPr>
        <p:spPr/>
        <p:txBody>
          <a:bodyPr>
            <a:noAutofit/>
          </a:bodyPr>
          <a:lstStyle/>
          <a:p>
            <a:r>
              <a:rPr lang="en-US" sz="2800" dirty="0"/>
              <a:t>The common dandelion is a perennial, herbaceous plant with long, lance-shaped leaves that are deeply toothed.  The leaves are 3 to 12 inches long and grow from a basal rosette.  It has yellow composite flowers that are 1-2 inches wide and grow individually on hollow, purplish stalks 2 to 18 inches tall.  Each flower head is made up of hundreds of tiny rays. Familiar to most viewers is the white, globular “seed head”.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Dandelion continued</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dandelion has a thick, highly branched taproot.  All parts of the plant contain a sticky, milky white sap.</a:t>
            </a:r>
          </a:p>
          <a:p>
            <a:r>
              <a:rPr lang="en-US" dirty="0"/>
              <a:t>Dandelions are generally easily recognizable in all seasons.  The growth of leaves from the basal rosette, the leaf shape with its characteristic multi-toothed edges (although some dandelions exhibit less </a:t>
            </a:r>
            <a:r>
              <a:rPr lang="en-US" dirty="0" err="1"/>
              <a:t>toothiness</a:t>
            </a:r>
            <a:r>
              <a:rPr lang="en-US" dirty="0"/>
              <a:t> and a smoother, broader leaf – these are generally found in shady areas) is easy to spot even in winter.  If unsure, break a stem or leaf and the characteristic milky sap will emerge. When in bloom, dandelions are bright yellow and hard to miss. </a:t>
            </a:r>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br>
              <a:rPr lang="en-US" dirty="0"/>
            </a:br>
            <a:r>
              <a:rPr lang="en-US" sz="3600" dirty="0"/>
              <a:t>Marsh Blue Violet   </a:t>
            </a:r>
            <a:br>
              <a:rPr lang="en-US" sz="3600" dirty="0"/>
            </a:br>
            <a:r>
              <a:rPr lang="en-US" sz="3600" i="1" dirty="0"/>
              <a:t>Viola </a:t>
            </a:r>
            <a:r>
              <a:rPr lang="en-US" sz="3600" i="1" dirty="0" err="1"/>
              <a:t>cucullata</a:t>
            </a:r>
            <a:r>
              <a:rPr lang="en-US" sz="3600" i="1" dirty="0"/>
              <a:t> </a:t>
            </a:r>
            <a:br>
              <a:rPr lang="en-US" sz="3600" i="1" dirty="0"/>
            </a:br>
            <a:br>
              <a:rPr lang="en-US" sz="3600" dirty="0"/>
            </a:br>
            <a:br>
              <a:rPr lang="en-US" dirty="0"/>
            </a:br>
            <a:endParaRPr lang="en-US" dirty="0"/>
          </a:p>
        </p:txBody>
      </p:sp>
      <p:pic>
        <p:nvPicPr>
          <p:cNvPr id="4" name="Content Placeholder 3" descr="Marsh Blue violet"/>
          <p:cNvPicPr>
            <a:picLocks noGrp="1" noChangeAspect="1"/>
          </p:cNvPicPr>
          <p:nvPr>
            <p:ph idx="1"/>
          </p:nvPr>
        </p:nvPicPr>
        <p:blipFill>
          <a:blip r:embed="rId2" cstate="print"/>
          <a:stretch>
            <a:fillRect/>
          </a:stretch>
        </p:blipFill>
        <p:spPr>
          <a:xfrm>
            <a:off x="1219200" y="1371600"/>
            <a:ext cx="6781800" cy="4512979"/>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Marsh Blue Violet</a:t>
            </a:r>
          </a:p>
        </p:txBody>
      </p:sp>
      <p:sp>
        <p:nvSpPr>
          <p:cNvPr id="3" name="Content Placeholder 2"/>
          <p:cNvSpPr>
            <a:spLocks noGrp="1"/>
          </p:cNvSpPr>
          <p:nvPr>
            <p:ph idx="1"/>
          </p:nvPr>
        </p:nvSpPr>
        <p:spPr/>
        <p:txBody>
          <a:bodyPr>
            <a:normAutofit fontScale="92500"/>
          </a:bodyPr>
          <a:lstStyle/>
          <a:p>
            <a:r>
              <a:rPr lang="en-US" dirty="0"/>
              <a:t>It is a common violet with lavender petals that are darker blue toward the throat. The hairs on the inside of the side petals are short and thick, not hair-like but swollen at the tip like small clubs (when viewed through a magnifying glass). </a:t>
            </a:r>
          </a:p>
          <a:p>
            <a:r>
              <a:rPr lang="en-US" dirty="0"/>
              <a:t>The flowers are on separate stalks from the leaves; flower stalks are longer than the leaf stalks. Leaves are heart-shaped, 1-2" (2.5-5 cm) wide, hairless, and broadly toothed.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Garlic Mustard</a:t>
            </a:r>
            <a:br>
              <a:rPr lang="en-US" dirty="0"/>
            </a:br>
            <a:r>
              <a:rPr lang="en-US" i="1" dirty="0"/>
              <a:t> </a:t>
            </a:r>
            <a:r>
              <a:rPr lang="en-US" i="1" dirty="0" err="1"/>
              <a:t>Alliaria</a:t>
            </a:r>
            <a:r>
              <a:rPr lang="en-US" i="1" dirty="0"/>
              <a:t> </a:t>
            </a:r>
            <a:r>
              <a:rPr lang="en-US" i="1" dirty="0" err="1"/>
              <a:t>petiolata</a:t>
            </a:r>
            <a:r>
              <a:rPr lang="en-US" dirty="0"/>
              <a:t> </a:t>
            </a:r>
          </a:p>
        </p:txBody>
      </p:sp>
      <p:pic>
        <p:nvPicPr>
          <p:cNvPr id="4" name="Content Placeholder 3" descr="Garlic Mustard"/>
          <p:cNvPicPr>
            <a:picLocks noGrp="1" noChangeAspect="1"/>
          </p:cNvPicPr>
          <p:nvPr>
            <p:ph idx="1"/>
          </p:nvPr>
        </p:nvPicPr>
        <p:blipFill>
          <a:blip r:embed="rId2" cstate="print"/>
          <a:stretch>
            <a:fillRect/>
          </a:stretch>
        </p:blipFill>
        <p:spPr>
          <a:xfrm>
            <a:off x="1652533" y="1676400"/>
            <a:ext cx="5510267" cy="4127381"/>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sz="4900" dirty="0"/>
              <a:t>Garlic Mustard</a:t>
            </a:r>
            <a:br>
              <a:rPr lang="en-US" dirty="0"/>
            </a:br>
            <a:endParaRPr lang="en-US" dirty="0"/>
          </a:p>
        </p:txBody>
      </p:sp>
      <p:sp>
        <p:nvSpPr>
          <p:cNvPr id="3" name="Content Placeholder 2"/>
          <p:cNvSpPr>
            <a:spLocks noGrp="1"/>
          </p:cNvSpPr>
          <p:nvPr>
            <p:ph idx="1"/>
          </p:nvPr>
        </p:nvSpPr>
        <p:spPr/>
        <p:txBody>
          <a:bodyPr>
            <a:noAutofit/>
          </a:bodyPr>
          <a:lstStyle/>
          <a:p>
            <a:r>
              <a:rPr lang="en-US" sz="2800" dirty="0"/>
              <a:t>Garlic mustard is a hardy biennial of the mustard family, </a:t>
            </a:r>
            <a:r>
              <a:rPr lang="en-US" sz="2800" i="1" dirty="0" err="1"/>
              <a:t>Brassicaceae</a:t>
            </a:r>
            <a:r>
              <a:rPr lang="en-US" sz="2800" dirty="0"/>
              <a:t>. In its first year of life, the plant is characterized by a slender taproot and a rosette of dark green, kidney shaped leaves. The plant is low to the ground, about ½ to 2 inches tall. The leaves remain green all winter and when crushed, smell like garlic. Garlic mustard is therefore named after its family and smell.</a:t>
            </a:r>
            <a:r>
              <a:rPr lang="en-US" sz="2800" i="1" dirty="0"/>
              <a:t> </a:t>
            </a:r>
            <a:r>
              <a:rPr lang="en-US" sz="2800" dirty="0"/>
              <a:t>In its second year of life, garlic mustard grows to be 2-3 ½ feet tall and has toothed leaves.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Garlic Mustard</a:t>
            </a:r>
          </a:p>
        </p:txBody>
      </p:sp>
      <p:sp>
        <p:nvSpPr>
          <p:cNvPr id="3" name="Content Placeholder 2"/>
          <p:cNvSpPr>
            <a:spLocks noGrp="1"/>
          </p:cNvSpPr>
          <p:nvPr>
            <p:ph idx="1"/>
          </p:nvPr>
        </p:nvSpPr>
        <p:spPr/>
        <p:txBody>
          <a:bodyPr/>
          <a:lstStyle/>
          <a:p>
            <a:r>
              <a:rPr lang="en-US" dirty="0"/>
              <a:t>It also produces flowers sometime between late April and June. These flowers are small and white and their four petals form tiny crosses. The fruit of the plant is a slender pod called a </a:t>
            </a:r>
            <a:r>
              <a:rPr lang="en-US" dirty="0" err="1"/>
              <a:t>silique</a:t>
            </a:r>
            <a:r>
              <a:rPr lang="en-US" dirty="0"/>
              <a:t>. The </a:t>
            </a:r>
            <a:r>
              <a:rPr lang="en-US" dirty="0" err="1"/>
              <a:t>silique</a:t>
            </a:r>
            <a:r>
              <a:rPr lang="en-US" dirty="0"/>
              <a:t> contains two rows of black, oblong seeds which usually develop in May. Each plant contains hundreds of these seeds which are released from the pod in late June when it splits open.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585</Words>
  <Application>Microsoft Office PowerPoint</Application>
  <PresentationFormat>On-screen Show (4:3)</PresentationFormat>
  <Paragraphs>21</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Common Spring Wildflowers of Pennsylvania</vt:lpstr>
      <vt:lpstr> Common Dandelion Taraxacum officinale </vt:lpstr>
      <vt:lpstr>Common Dandelion Information</vt:lpstr>
      <vt:lpstr>Dandelion continued</vt:lpstr>
      <vt:lpstr>   Marsh Blue Violet    Viola cucullata    </vt:lpstr>
      <vt:lpstr>Marsh Blue Violet</vt:lpstr>
      <vt:lpstr>Garlic Mustard  Alliaria petiolata </vt:lpstr>
      <vt:lpstr> Garlic Mustard </vt:lpstr>
      <vt:lpstr>Garlic Mustard</vt:lpstr>
      <vt:lpstr>Garlic Mustard (cont’d)</vt:lpstr>
      <vt:lpstr>Crown Vetch </vt:lpstr>
    </vt:vector>
  </TitlesOfParts>
  <Company>Wilkes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Spring Wildflowers of Pennsylvania</dc:title>
  <dc:creator>generic</dc:creator>
  <cp:lastModifiedBy>Elaine</cp:lastModifiedBy>
  <cp:revision>8</cp:revision>
  <dcterms:created xsi:type="dcterms:W3CDTF">2013-05-03T18:18:22Z</dcterms:created>
  <dcterms:modified xsi:type="dcterms:W3CDTF">2020-04-09T13:01:52Z</dcterms:modified>
</cp:coreProperties>
</file>