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0" r:id="rId5"/>
    <p:sldId id="259" r:id="rId6"/>
    <p:sldId id="262" r:id="rId7"/>
    <p:sldId id="264" r:id="rId8"/>
    <p:sldId id="267" r:id="rId9"/>
    <p:sldId id="268" r:id="rId10"/>
    <p:sldId id="258" r:id="rId11"/>
    <p:sldId id="269" r:id="rId12"/>
    <p:sldId id="266" r:id="rId13"/>
    <p:sldId id="265"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52"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87CDA5-7C61-47BC-87F5-BA255E528E3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87CDA5-7C61-47BC-87F5-BA255E528E3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87CDA5-7C61-47BC-87F5-BA255E528E3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87CDA5-7C61-47BC-87F5-BA255E528E3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87CDA5-7C61-47BC-87F5-BA255E528E3C}"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87CDA5-7C61-47BC-87F5-BA255E528E3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87CDA5-7C61-47BC-87F5-BA255E528E3C}"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87CDA5-7C61-47BC-87F5-BA255E528E3C}"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7CDA5-7C61-47BC-87F5-BA255E528E3C}"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87CDA5-7C61-47BC-87F5-BA255E528E3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87CDA5-7C61-47BC-87F5-BA255E528E3C}"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E387C-AC12-48FD-B2B0-5FD6BB05D3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7CDA5-7C61-47BC-87F5-BA255E528E3C}"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E387C-AC12-48FD-B2B0-5FD6BB05D3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hs.gov/about/news/2018/11/12/hhs-releases-physical-activity-guidelines-americans-2nd-edition.html" TargetMode="External"/><Relationship Id="rId2" Type="http://schemas.openxmlformats.org/officeDocument/2006/relationships/hyperlink" Target="https://www.ncbi.nlm.nih.gov/pmc/articles/PMC3897366/" TargetMode="External"/><Relationship Id="rId1" Type="http://schemas.openxmlformats.org/officeDocument/2006/relationships/slideLayout" Target="../slideLayouts/slideLayout2.xml"/><Relationship Id="rId6" Type="http://schemas.openxmlformats.org/officeDocument/2006/relationships/hyperlink" Target="https://study.com/academy/lesson/brain-lateralization-function-definition-test.html" TargetMode="External"/><Relationship Id="rId5" Type="http://schemas.openxmlformats.org/officeDocument/2006/relationships/hyperlink" Target="https://www.mindtools.com/pages/article/vak-learning-styles.htm" TargetMode="External"/><Relationship Id="rId4" Type="http://schemas.openxmlformats.org/officeDocument/2006/relationships/hyperlink" Target="https://www.itma.vt.edu/courses/crmgmt2/resources/Hunter_Article.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businessballs.com/freepdfmaterials/vak_learning_styles_questionnaire.pdf" TargetMode="External"/><Relationship Id="rId2" Type="http://schemas.openxmlformats.org/officeDocument/2006/relationships/hyperlink" Target="https://quizlet.com/366720382/labeling-the-neuron-diagra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commons.wikimedia.org/wiki/File:Brain_Lateralization.sv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usinessballs.com/freepdfmaterials/vak_learning_styles_questionnair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BRAIN RESEARCH INFORMATION</a:t>
            </a:r>
            <a:br>
              <a:rPr lang="en-US" dirty="0"/>
            </a:br>
            <a:r>
              <a:rPr lang="en-US" dirty="0"/>
              <a:t>RELATED TO TEACHING METHODS</a:t>
            </a:r>
          </a:p>
        </p:txBody>
      </p:sp>
      <p:sp>
        <p:nvSpPr>
          <p:cNvPr id="3" name="Subtitle 2"/>
          <p:cNvSpPr>
            <a:spLocks noGrp="1"/>
          </p:cNvSpPr>
          <p:nvPr>
            <p:ph type="subTitle" idx="1"/>
          </p:nvPr>
        </p:nvSpPr>
        <p:spPr/>
        <p:txBody>
          <a:bodyPr/>
          <a:lstStyle/>
          <a:p>
            <a:r>
              <a:rPr lang="en-US" dirty="0"/>
              <a:t>Updated 4-22-20</a:t>
            </a:r>
          </a:p>
          <a:p>
            <a:r>
              <a:rPr lang="en-US" dirty="0"/>
              <a:t>Karen Baranoski</a:t>
            </a:r>
          </a:p>
          <a:p>
            <a:r>
              <a:rPr lang="en-US" dirty="0"/>
              <a:t>Wilkes Science in Motion </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Learning/Memory</a:t>
            </a:r>
          </a:p>
        </p:txBody>
      </p:sp>
      <p:sp>
        <p:nvSpPr>
          <p:cNvPr id="3" name="Content Placeholder 2"/>
          <p:cNvSpPr>
            <a:spLocks noGrp="1"/>
          </p:cNvSpPr>
          <p:nvPr>
            <p:ph idx="1"/>
          </p:nvPr>
        </p:nvSpPr>
        <p:spPr/>
        <p:txBody>
          <a:bodyPr>
            <a:noAutofit/>
          </a:bodyPr>
          <a:lstStyle/>
          <a:p>
            <a:r>
              <a:rPr lang="en-US" sz="2000" u="sng" dirty="0"/>
              <a:t>Learning vs memory</a:t>
            </a:r>
            <a:r>
              <a:rPr lang="en-US" sz="2000" dirty="0"/>
              <a:t>: Learning is the acquisition of new knowledge, memory is the persistence of that knowledge, being able to access it at a later time (Shier 2007). </a:t>
            </a:r>
          </a:p>
          <a:p>
            <a:r>
              <a:rPr lang="en-US" sz="2000" u="sng" dirty="0"/>
              <a:t>Short Term Memory</a:t>
            </a:r>
            <a:r>
              <a:rPr lang="en-US" sz="2000" dirty="0"/>
              <a:t> lasts only seconds or hours and is the ability to recall bits of information.  One theory states that memories may be cause by reverberating neuronal circuits – neurons in chain keep stimulating each other again and again.  The signal may last for a few seconds up to a few hours. Evidence supports this depends on electrical and chemical events in the brain rather than structural changes (Tortora &amp; Grabowski 1993). </a:t>
            </a:r>
          </a:p>
          <a:p>
            <a:r>
              <a:rPr lang="en-US" sz="2000" u="sng" dirty="0"/>
              <a:t>Long Term Memory </a:t>
            </a:r>
            <a:r>
              <a:rPr lang="en-US" sz="2000" dirty="0"/>
              <a:t>lasts from days to years. Most research focuses on anatomical or biochemical that might enhance facilitation at synapses. Presynaptic neurons subjected to prolonged, intense activity show an increase in the number of terminals, enlargement of end bulbs, increases in branching patterns of dendrites , ability for faster action(Tortora &amp; Grabowski  1993). </a:t>
            </a:r>
          </a:p>
          <a:p>
            <a:pPr marL="0" indent="0">
              <a:buNone/>
            </a:pPr>
            <a:endParaRPr lang="en-US" sz="2000" dirty="0"/>
          </a:p>
          <a:p>
            <a:endParaRPr lang="en-US" sz="2000" dirty="0"/>
          </a:p>
          <a:p>
            <a:pPr marL="0" indent="0">
              <a:buNone/>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3A60A-A2C7-4225-A352-DC6C3A5391B6}"/>
              </a:ext>
            </a:extLst>
          </p:cNvPr>
          <p:cNvSpPr>
            <a:spLocks noGrp="1"/>
          </p:cNvSpPr>
          <p:nvPr>
            <p:ph type="title"/>
          </p:nvPr>
        </p:nvSpPr>
        <p:spPr/>
        <p:txBody>
          <a:bodyPr>
            <a:normAutofit fontScale="90000"/>
          </a:bodyPr>
          <a:lstStyle/>
          <a:p>
            <a:r>
              <a:rPr lang="en-US" dirty="0"/>
              <a:t>Relating Nerve Physiology to Learning</a:t>
            </a:r>
          </a:p>
        </p:txBody>
      </p:sp>
      <p:sp>
        <p:nvSpPr>
          <p:cNvPr id="3" name="Content Placeholder 2">
            <a:extLst>
              <a:ext uri="{FF2B5EF4-FFF2-40B4-BE49-F238E27FC236}">
                <a16:creationId xmlns:a16="http://schemas.microsoft.com/office/drawing/2014/main" id="{E7FDF5AF-F332-4177-8A7F-E1407629378D}"/>
              </a:ext>
            </a:extLst>
          </p:cNvPr>
          <p:cNvSpPr>
            <a:spLocks noGrp="1"/>
          </p:cNvSpPr>
          <p:nvPr>
            <p:ph idx="1"/>
          </p:nvPr>
        </p:nvSpPr>
        <p:spPr/>
        <p:txBody>
          <a:bodyPr>
            <a:normAutofit fontScale="92500" lnSpcReduction="10000"/>
          </a:bodyPr>
          <a:lstStyle/>
          <a:p>
            <a:r>
              <a:rPr lang="en-US" dirty="0"/>
              <a:t>With repeating tasks such as reading, hitting a baseball, playing video games, etc. nerve impulses travel faster along synapses, end bulbs with neurotransmitters get bigger, and anatomical changes occur in the nervous system. For most people without brain injuries or illnesses, learning becomes more successful with repeating/practicing the same things.</a:t>
            </a:r>
          </a:p>
          <a:p>
            <a:r>
              <a:rPr lang="en-US" u="sng" dirty="0"/>
              <a:t>Memory consolidation </a:t>
            </a:r>
            <a:r>
              <a:rPr lang="en-US" dirty="0"/>
              <a:t>is reinforcement due to the frequent retrieval of a piece of information.  </a:t>
            </a:r>
            <a:endParaRPr lang="en-US" u="sng" dirty="0"/>
          </a:p>
          <a:p>
            <a:endParaRPr lang="en-US" u="sng" dirty="0"/>
          </a:p>
          <a:p>
            <a:endParaRPr lang="en-US" dirty="0"/>
          </a:p>
        </p:txBody>
      </p:sp>
    </p:spTree>
    <p:extLst>
      <p:ext uri="{BB962C8B-B14F-4D97-AF65-F5344CB8AC3E}">
        <p14:creationId xmlns:p14="http://schemas.microsoft.com/office/powerpoint/2010/main" val="179617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30190-5437-4A30-8253-3F878984835D}"/>
              </a:ext>
            </a:extLst>
          </p:cNvPr>
          <p:cNvSpPr>
            <a:spLocks noGrp="1"/>
          </p:cNvSpPr>
          <p:nvPr>
            <p:ph type="title"/>
          </p:nvPr>
        </p:nvSpPr>
        <p:spPr/>
        <p:txBody>
          <a:bodyPr/>
          <a:lstStyle/>
          <a:p>
            <a:r>
              <a:rPr lang="en-US" dirty="0"/>
              <a:t>Learning and Memory </a:t>
            </a:r>
          </a:p>
        </p:txBody>
      </p:sp>
      <p:sp>
        <p:nvSpPr>
          <p:cNvPr id="3" name="Content Placeholder 2">
            <a:extLst>
              <a:ext uri="{FF2B5EF4-FFF2-40B4-BE49-F238E27FC236}">
                <a16:creationId xmlns:a16="http://schemas.microsoft.com/office/drawing/2014/main" id="{4E8F1424-376F-4BE1-A0A6-34F9F9E70D96}"/>
              </a:ext>
            </a:extLst>
          </p:cNvPr>
          <p:cNvSpPr>
            <a:spLocks noGrp="1"/>
          </p:cNvSpPr>
          <p:nvPr>
            <p:ph idx="1"/>
          </p:nvPr>
        </p:nvSpPr>
        <p:spPr/>
        <p:txBody>
          <a:bodyPr>
            <a:normAutofit fontScale="70000" lnSpcReduction="20000"/>
          </a:bodyPr>
          <a:lstStyle/>
          <a:p>
            <a:r>
              <a:rPr lang="en-US" dirty="0"/>
              <a:t>Practicing/repeating tasks changes areas of the brain. Madelyn Hunter has espoused practicing at least 8 times to learn something, when something has been learned incorrectly it takes much more- about 28 times- 20 times to unlearn and relearn, and then 8 to remember the correct items (Reviewed in Wong &amp; Wong 2003). </a:t>
            </a:r>
          </a:p>
          <a:p>
            <a:endParaRPr lang="en-US" dirty="0"/>
          </a:p>
          <a:p>
            <a:r>
              <a:rPr lang="en-US" dirty="0"/>
              <a:t>Another important structure is the </a:t>
            </a:r>
            <a:r>
              <a:rPr lang="en-US" u="sng" dirty="0"/>
              <a:t>hippocampus, </a:t>
            </a:r>
            <a:r>
              <a:rPr lang="en-US" dirty="0"/>
              <a:t>a part of the brain that controls memory and emotions (Tortora &amp; Grabowski 2003).   Due to these interconnections we remember emotional, dramatic events or experiences (good and bad).  It is also associated with the sense of smell, which may help explain the success of the perfume industry.  So it is important to make classroom experiences positive,  exciting, emotional, stimulating so students might better remember what has been taught.</a:t>
            </a:r>
          </a:p>
          <a:p>
            <a:endParaRPr lang="en-US" dirty="0"/>
          </a:p>
          <a:p>
            <a:endParaRPr lang="en-US" dirty="0"/>
          </a:p>
        </p:txBody>
      </p:sp>
    </p:spTree>
    <p:extLst>
      <p:ext uri="{BB962C8B-B14F-4D97-AF65-F5344CB8AC3E}">
        <p14:creationId xmlns:p14="http://schemas.microsoft.com/office/powerpoint/2010/main" val="357568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13D05-AC73-4282-A47D-637CD80F9E4A}"/>
              </a:ext>
            </a:extLst>
          </p:cNvPr>
          <p:cNvSpPr>
            <a:spLocks noGrp="1"/>
          </p:cNvSpPr>
          <p:nvPr>
            <p:ph type="title"/>
          </p:nvPr>
        </p:nvSpPr>
        <p:spPr/>
        <p:txBody>
          <a:bodyPr>
            <a:normAutofit/>
          </a:bodyPr>
          <a:lstStyle/>
          <a:p>
            <a:r>
              <a:rPr lang="en-US" sz="3200" dirty="0"/>
              <a:t>Importance of Lifelong Learning for Everyone </a:t>
            </a:r>
          </a:p>
        </p:txBody>
      </p:sp>
      <p:sp>
        <p:nvSpPr>
          <p:cNvPr id="3" name="Content Placeholder 2">
            <a:extLst>
              <a:ext uri="{FF2B5EF4-FFF2-40B4-BE49-F238E27FC236}">
                <a16:creationId xmlns:a16="http://schemas.microsoft.com/office/drawing/2014/main" id="{CF30A088-8B1E-497F-AD91-46E18F60BEE0}"/>
              </a:ext>
            </a:extLst>
          </p:cNvPr>
          <p:cNvSpPr>
            <a:spLocks noGrp="1"/>
          </p:cNvSpPr>
          <p:nvPr>
            <p:ph idx="1"/>
          </p:nvPr>
        </p:nvSpPr>
        <p:spPr>
          <a:xfrm>
            <a:off x="457200" y="1295400"/>
            <a:ext cx="8229600" cy="4525963"/>
          </a:xfrm>
        </p:spPr>
        <p:txBody>
          <a:bodyPr>
            <a:normAutofit fontScale="25000" lnSpcReduction="20000"/>
          </a:bodyPr>
          <a:lstStyle/>
          <a:p>
            <a:r>
              <a:rPr lang="en-US" sz="9600" dirty="0"/>
              <a:t>Although some neurons are lost and age related changes occur- studies show that connections among synapses are continually made throughout a person’s lifetime. This especially occurs if the person keeps active physically and mentally with crossword puzzles, social stimulation, enrichment classes, etc.  </a:t>
            </a:r>
          </a:p>
          <a:p>
            <a:pPr marL="0" indent="0">
              <a:buNone/>
            </a:pPr>
            <a:endParaRPr lang="en-US" sz="9600" dirty="0"/>
          </a:p>
          <a:p>
            <a:pPr marL="0" indent="0">
              <a:buNone/>
            </a:pPr>
            <a:r>
              <a:rPr lang="en-US" sz="9600" dirty="0"/>
              <a:t>According to HHS Guidelines: </a:t>
            </a:r>
          </a:p>
          <a:p>
            <a:r>
              <a:rPr lang="en-US" sz="9600" dirty="0"/>
              <a:t> Preschool-aged children (ages 3 through 5 years) should be physically active throughout the day to enhance growth and development.</a:t>
            </a:r>
          </a:p>
          <a:p>
            <a:pPr marL="0" indent="0">
              <a:buNone/>
            </a:pPr>
            <a:r>
              <a:rPr lang="en-US" sz="9600" dirty="0"/>
              <a:t> Adult caregivers of preschool-aged children should encourage active play that includes a variety of activity types.</a:t>
            </a:r>
          </a:p>
          <a:p>
            <a:endParaRPr lang="en-US" dirty="0"/>
          </a:p>
        </p:txBody>
      </p:sp>
    </p:spTree>
    <p:extLst>
      <p:ext uri="{BB962C8B-B14F-4D97-AF65-F5344CB8AC3E}">
        <p14:creationId xmlns:p14="http://schemas.microsoft.com/office/powerpoint/2010/main" val="3822693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7F5B-55A6-4B25-92F8-89DE3236F3FF}"/>
              </a:ext>
            </a:extLst>
          </p:cNvPr>
          <p:cNvSpPr>
            <a:spLocks noGrp="1"/>
          </p:cNvSpPr>
          <p:nvPr>
            <p:ph type="title"/>
          </p:nvPr>
        </p:nvSpPr>
        <p:spPr/>
        <p:txBody>
          <a:bodyPr/>
          <a:lstStyle/>
          <a:p>
            <a:r>
              <a:rPr lang="en-US" dirty="0"/>
              <a:t>Activity Guidelines</a:t>
            </a:r>
          </a:p>
        </p:txBody>
      </p:sp>
      <p:sp>
        <p:nvSpPr>
          <p:cNvPr id="3" name="Content Placeholder 2">
            <a:extLst>
              <a:ext uri="{FF2B5EF4-FFF2-40B4-BE49-F238E27FC236}">
                <a16:creationId xmlns:a16="http://schemas.microsoft.com/office/drawing/2014/main" id="{D4581761-D0D3-49E3-9E31-BF5FE7A4CD1C}"/>
              </a:ext>
            </a:extLst>
          </p:cNvPr>
          <p:cNvSpPr>
            <a:spLocks noGrp="1"/>
          </p:cNvSpPr>
          <p:nvPr>
            <p:ph idx="1"/>
          </p:nvPr>
        </p:nvSpPr>
        <p:spPr/>
        <p:txBody>
          <a:bodyPr>
            <a:normAutofit fontScale="25000" lnSpcReduction="20000"/>
          </a:bodyPr>
          <a:lstStyle/>
          <a:p>
            <a:r>
              <a:rPr lang="en-US" sz="8000" dirty="0"/>
              <a:t>Children and Adolescents</a:t>
            </a:r>
          </a:p>
          <a:p>
            <a:pPr marL="0" indent="0">
              <a:buNone/>
            </a:pPr>
            <a:r>
              <a:rPr lang="en-US" sz="8000" dirty="0"/>
              <a:t>It is important to provide young people opportunities and encouragement to participate in physical activities that are appropriate for their age, that are enjoyable, and that offer variety.</a:t>
            </a:r>
          </a:p>
          <a:p>
            <a:endParaRPr lang="en-US" sz="7400" dirty="0"/>
          </a:p>
          <a:p>
            <a:r>
              <a:rPr lang="en-US" sz="7400" dirty="0"/>
              <a:t>Children and adolescents ages 6 through 17 years should do 60 minutes (1 hour) or more of moderate-to-vigorous physical activity daily:</a:t>
            </a:r>
          </a:p>
          <a:p>
            <a:pPr lvl="1"/>
            <a:r>
              <a:rPr lang="en-US" sz="7400" dirty="0"/>
              <a:t>Aerobic: Most of the 60 minutes or more per day should be either moderate- or vigorous-intensity aerobic physical activity and should include vigorous-intensity physical activity on at least 3 days a week.</a:t>
            </a:r>
          </a:p>
          <a:p>
            <a:pPr lvl="1"/>
            <a:r>
              <a:rPr lang="en-US" sz="7400" dirty="0"/>
              <a:t>Muscle-strengthening: As part of their 60 minutes or more of daily physical activity, children and adolescents should include muscle-strengthening physical activity on at least 3 days a week.</a:t>
            </a:r>
          </a:p>
          <a:p>
            <a:pPr lvl="1"/>
            <a:r>
              <a:rPr lang="en-US" sz="7400" dirty="0"/>
              <a:t>Bone-strengthening: As part of their 60 minutes or more of daily physical activity, children and adolescents should include bone-strengthening physical activity on at least 3 days a week.</a:t>
            </a:r>
          </a:p>
          <a:p>
            <a:endParaRPr lang="en-US" sz="7400" dirty="0"/>
          </a:p>
          <a:p>
            <a:endParaRPr lang="en-US" dirty="0"/>
          </a:p>
        </p:txBody>
      </p:sp>
    </p:spTree>
    <p:extLst>
      <p:ext uri="{BB962C8B-B14F-4D97-AF65-F5344CB8AC3E}">
        <p14:creationId xmlns:p14="http://schemas.microsoft.com/office/powerpoint/2010/main" val="148402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11000-A0BF-4B1C-9EBE-97B1599E3FE0}"/>
              </a:ext>
            </a:extLst>
          </p:cNvPr>
          <p:cNvSpPr>
            <a:spLocks noGrp="1"/>
          </p:cNvSpPr>
          <p:nvPr>
            <p:ph type="title"/>
          </p:nvPr>
        </p:nvSpPr>
        <p:spPr/>
        <p:txBody>
          <a:bodyPr/>
          <a:lstStyle/>
          <a:p>
            <a:r>
              <a:rPr lang="en-US" dirty="0"/>
              <a:t>Adult Exercise </a:t>
            </a:r>
          </a:p>
        </p:txBody>
      </p:sp>
      <p:sp>
        <p:nvSpPr>
          <p:cNvPr id="3" name="Content Placeholder 2">
            <a:extLst>
              <a:ext uri="{FF2B5EF4-FFF2-40B4-BE49-F238E27FC236}">
                <a16:creationId xmlns:a16="http://schemas.microsoft.com/office/drawing/2014/main" id="{F2E5DBBF-8B6E-4DB2-99E9-D11AFAF330AC}"/>
              </a:ext>
            </a:extLst>
          </p:cNvPr>
          <p:cNvSpPr>
            <a:spLocks noGrp="1"/>
          </p:cNvSpPr>
          <p:nvPr>
            <p:ph idx="1"/>
          </p:nvPr>
        </p:nvSpPr>
        <p:spPr/>
        <p:txBody>
          <a:bodyPr>
            <a:normAutofit fontScale="70000" lnSpcReduction="20000"/>
          </a:bodyPr>
          <a:lstStyle/>
          <a:p>
            <a:endParaRPr lang="en-US" dirty="0"/>
          </a:p>
          <a:p>
            <a:r>
              <a:rPr lang="en-US" dirty="0"/>
              <a:t>In 2008 the U.S. Department of Health and Human services updated its physical activity guidelines and recommends that:</a:t>
            </a:r>
          </a:p>
          <a:p>
            <a:r>
              <a:rPr lang="en-US" dirty="0"/>
              <a:t> All adults should perform at least 150 minutes of moderate-intensity physical activity</a:t>
            </a:r>
          </a:p>
          <a:p>
            <a:r>
              <a:rPr lang="en-US" dirty="0"/>
              <a:t> or 75 minutes of vigorous-intensity physical activity</a:t>
            </a:r>
          </a:p>
          <a:p>
            <a:r>
              <a:rPr lang="en-US" dirty="0"/>
              <a:t> or an equivalent combination of moderate and vigorous-intensity aerobic activity, spread throughout the week. </a:t>
            </a:r>
          </a:p>
          <a:p>
            <a:r>
              <a:rPr lang="en-US" dirty="0"/>
              <a:t>A person’s nervous and cardiovascular system work together to keep a person healthy and active.</a:t>
            </a:r>
          </a:p>
          <a:p>
            <a:endParaRPr lang="en-US" dirty="0"/>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92525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39923-8EFD-4D9A-AE61-0C165307B0D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82A7797-525E-4419-AB9A-F552339C8C09}"/>
              </a:ext>
            </a:extLst>
          </p:cNvPr>
          <p:cNvSpPr>
            <a:spLocks noGrp="1"/>
          </p:cNvSpPr>
          <p:nvPr>
            <p:ph idx="1"/>
          </p:nvPr>
        </p:nvSpPr>
        <p:spPr/>
        <p:txBody>
          <a:bodyPr>
            <a:normAutofit fontScale="47500" lnSpcReduction="20000"/>
          </a:bodyPr>
          <a:lstStyle/>
          <a:p>
            <a:r>
              <a:rPr lang="en-US" dirty="0"/>
              <a:t>Baranoski K (2020) Updated PowerPoint from Ed 371 (2015) Wilkes University, Wilkes-Barre, PA </a:t>
            </a:r>
          </a:p>
          <a:p>
            <a:r>
              <a:rPr lang="en-US" dirty="0"/>
              <a:t> </a:t>
            </a:r>
            <a:r>
              <a:rPr lang="en-US" dirty="0" err="1"/>
              <a:t>Corballis</a:t>
            </a:r>
            <a:r>
              <a:rPr lang="en-US" dirty="0"/>
              <a:t> M (2014) Left brain, right brain: facts and fantasies  Reviewed at PLOS Biology [Internet 22 April 20] </a:t>
            </a:r>
            <a:r>
              <a:rPr lang="en-US" dirty="0">
                <a:hlinkClick r:id="rId2"/>
              </a:rPr>
              <a:t>https://www.ncbi.nlm.nih.gov/pmc/articles/PMC3897366/</a:t>
            </a:r>
            <a:r>
              <a:rPr lang="en-US" dirty="0"/>
              <a:t> </a:t>
            </a:r>
          </a:p>
          <a:p>
            <a:r>
              <a:rPr lang="en-US" dirty="0" err="1"/>
              <a:t>Edwards.B</a:t>
            </a:r>
            <a:r>
              <a:rPr lang="en-US" dirty="0"/>
              <a:t> (2012) Drawing on the right side of the brain. New York: Penguin Putnam. Cited in NIH article.</a:t>
            </a:r>
          </a:p>
          <a:p>
            <a:r>
              <a:rPr lang="en-US" dirty="0" err="1"/>
              <a:t>Ellamail</a:t>
            </a:r>
            <a:r>
              <a:rPr lang="en-US" dirty="0"/>
              <a:t> M, Dobson C, Beeman M, Christoff K (2012) Evaluative and generative modes of thought during the creative process. Neuroimage 59:1783-1794 [PubMed). Cited in NIH article</a:t>
            </a:r>
          </a:p>
          <a:p>
            <a:r>
              <a:rPr lang="en-US" dirty="0"/>
              <a:t>HHS releases physical activity guidelines for Americans 2</a:t>
            </a:r>
            <a:r>
              <a:rPr lang="en-US" baseline="30000" dirty="0"/>
              <a:t>nd</a:t>
            </a:r>
            <a:r>
              <a:rPr lang="en-US" dirty="0"/>
              <a:t> Edition (2018) </a:t>
            </a:r>
            <a:r>
              <a:rPr lang="en-US" dirty="0">
                <a:hlinkClick r:id="rId3"/>
              </a:rPr>
              <a:t>https://www.hhs.gov/about/news/2018/11/12/hhs-releases-physical-activity-guidelines-americans-2nd-edition.html</a:t>
            </a:r>
            <a:endParaRPr lang="en-US" dirty="0"/>
          </a:p>
          <a:p>
            <a:r>
              <a:rPr lang="en-US" dirty="0"/>
              <a:t>Hunter, M (1982) Mastery Teaching, El </a:t>
            </a:r>
            <a:r>
              <a:rPr lang="en-US" dirty="0" err="1"/>
              <a:t>Sequndo</a:t>
            </a:r>
            <a:r>
              <a:rPr lang="en-US" dirty="0"/>
              <a:t>, CA , reviewed Madeline Hunter model of mastery learning [Internet 22 April 2020] </a:t>
            </a:r>
            <a:r>
              <a:rPr lang="en-US" dirty="0">
                <a:hlinkClick r:id="rId4"/>
              </a:rPr>
              <a:t>https://www.itma.vt.edu/courses/crmgmt2/resources/Hunter_Article.pdf</a:t>
            </a:r>
            <a:endParaRPr lang="en-US" dirty="0"/>
          </a:p>
          <a:p>
            <a:r>
              <a:rPr lang="en-US" dirty="0"/>
              <a:t>MindTools VAK learning styles [Internet 22 April 2020] </a:t>
            </a:r>
            <a:r>
              <a:rPr lang="en-US" dirty="0">
                <a:hlinkClick r:id="rId5"/>
              </a:rPr>
              <a:t> https://www.mindtools.com/pages/article/vak-learning-styles.htm</a:t>
            </a:r>
            <a:endParaRPr lang="en-US" dirty="0"/>
          </a:p>
          <a:p>
            <a:r>
              <a:rPr lang="en-US" dirty="0"/>
              <a:t>Mitchell. G Definition of lateralization [Internet 22 April 2020]</a:t>
            </a:r>
          </a:p>
          <a:p>
            <a:r>
              <a:rPr lang="en-US" dirty="0">
                <a:hlinkClick r:id="rId6"/>
              </a:rPr>
              <a:t> https://study.com/academy/lesson/brain-lateralization-function-definition-test.html</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41287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4126-5B61-4355-821F-C5F4B9592CC0}"/>
              </a:ext>
            </a:extLst>
          </p:cNvPr>
          <p:cNvSpPr>
            <a:spLocks noGrp="1"/>
          </p:cNvSpPr>
          <p:nvPr>
            <p:ph type="title"/>
          </p:nvPr>
        </p:nvSpPr>
        <p:spPr/>
        <p:txBody>
          <a:bodyPr/>
          <a:lstStyle/>
          <a:p>
            <a:r>
              <a:rPr lang="en-US" dirty="0"/>
              <a:t>References 2</a:t>
            </a:r>
          </a:p>
        </p:txBody>
      </p:sp>
      <p:sp>
        <p:nvSpPr>
          <p:cNvPr id="3" name="Content Placeholder 2">
            <a:extLst>
              <a:ext uri="{FF2B5EF4-FFF2-40B4-BE49-F238E27FC236}">
                <a16:creationId xmlns:a16="http://schemas.microsoft.com/office/drawing/2014/main" id="{30022746-5FF9-4488-88F8-45A152385D3D}"/>
              </a:ext>
            </a:extLst>
          </p:cNvPr>
          <p:cNvSpPr>
            <a:spLocks noGrp="1"/>
          </p:cNvSpPr>
          <p:nvPr>
            <p:ph idx="1"/>
          </p:nvPr>
        </p:nvSpPr>
        <p:spPr/>
        <p:txBody>
          <a:bodyPr>
            <a:normAutofit fontScale="85000" lnSpcReduction="10000"/>
          </a:bodyPr>
          <a:lstStyle/>
          <a:p>
            <a:r>
              <a:rPr lang="en-US" dirty="0"/>
              <a:t>Quizlet by </a:t>
            </a:r>
            <a:r>
              <a:rPr lang="en-US" dirty="0" err="1"/>
              <a:t>KimmyBlueVortex</a:t>
            </a:r>
            <a:r>
              <a:rPr lang="en-US" dirty="0"/>
              <a:t> [Internet 22 April 2020] </a:t>
            </a:r>
            <a:r>
              <a:rPr lang="en-US" dirty="0">
                <a:hlinkClick r:id="rId2"/>
              </a:rPr>
              <a:t>https://quizlet.com/366720382/labeling-the-neuron-diagram/</a:t>
            </a:r>
            <a:r>
              <a:rPr lang="en-US" dirty="0"/>
              <a:t> (Neuron diagram)</a:t>
            </a:r>
          </a:p>
          <a:p>
            <a:r>
              <a:rPr lang="en-US" dirty="0"/>
              <a:t>Shier D, Butler J, Lewis R (2007) Hole’s human anatomy &amp; physiology 7</a:t>
            </a:r>
            <a:r>
              <a:rPr lang="en-US" baseline="30000" dirty="0"/>
              <a:t>th</a:t>
            </a:r>
            <a:r>
              <a:rPr lang="en-US" dirty="0"/>
              <a:t> Ed McGraw Hill, Boston MA</a:t>
            </a:r>
          </a:p>
          <a:p>
            <a:r>
              <a:rPr lang="en-US" dirty="0"/>
              <a:t>Tortora G &amp; Grabowski S (1993) Principles of Anatomy &amp; Physiology 7</a:t>
            </a:r>
            <a:r>
              <a:rPr lang="en-US" baseline="30000" dirty="0"/>
              <a:t>th</a:t>
            </a:r>
            <a:r>
              <a:rPr lang="en-US" dirty="0"/>
              <a:t> Ed Harper Collins: NY</a:t>
            </a:r>
          </a:p>
          <a:p>
            <a:r>
              <a:rPr lang="en-US" dirty="0"/>
              <a:t>VAK learning styles questionnaire [Internet 22 April 2020]</a:t>
            </a:r>
          </a:p>
          <a:p>
            <a:pPr marL="0" indent="0">
              <a:buNone/>
            </a:pPr>
            <a:r>
              <a:rPr lang="en-US" dirty="0">
                <a:hlinkClick r:id="rId3"/>
              </a:rPr>
              <a:t>https://www.businessballs.com/freepdfmaterials/vak_learning_styles_questionnaire.pdf</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9976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7F266-7D3D-4727-AD73-FC70A1FF80A9}"/>
              </a:ext>
            </a:extLst>
          </p:cNvPr>
          <p:cNvSpPr>
            <a:spLocks noGrp="1"/>
          </p:cNvSpPr>
          <p:nvPr>
            <p:ph type="title"/>
          </p:nvPr>
        </p:nvSpPr>
        <p:spPr/>
        <p:txBody>
          <a:bodyPr/>
          <a:lstStyle/>
          <a:p>
            <a:r>
              <a:rPr lang="en-US" dirty="0"/>
              <a:t>Reference 3</a:t>
            </a:r>
          </a:p>
        </p:txBody>
      </p:sp>
      <p:sp>
        <p:nvSpPr>
          <p:cNvPr id="3" name="Content Placeholder 2">
            <a:extLst>
              <a:ext uri="{FF2B5EF4-FFF2-40B4-BE49-F238E27FC236}">
                <a16:creationId xmlns:a16="http://schemas.microsoft.com/office/drawing/2014/main" id="{B07E9AC3-10E6-4F07-88B1-D616AD44DE5A}"/>
              </a:ext>
            </a:extLst>
          </p:cNvPr>
          <p:cNvSpPr>
            <a:spLocks noGrp="1"/>
          </p:cNvSpPr>
          <p:nvPr>
            <p:ph idx="1"/>
          </p:nvPr>
        </p:nvSpPr>
        <p:spPr/>
        <p:txBody>
          <a:bodyPr/>
          <a:lstStyle/>
          <a:p>
            <a:r>
              <a:rPr lang="en-US" dirty="0"/>
              <a:t>Wikipedia, Brain lateralization diagram [Internet 22 April 2020]</a:t>
            </a:r>
            <a:r>
              <a:rPr lang="en-US" dirty="0">
                <a:hlinkClick r:id="rId2"/>
              </a:rPr>
              <a:t> https://commons.wikimedia.org/wiki/File:Brain_Lateralization.svg</a:t>
            </a:r>
            <a:endParaRPr lang="en-US" dirty="0"/>
          </a:p>
          <a:p>
            <a:r>
              <a:rPr lang="en-US" dirty="0"/>
              <a:t>Wong, H, Wong R (2009) The first days of school Harry Wong Publications, Inc. Mountain View, CA</a:t>
            </a:r>
          </a:p>
          <a:p>
            <a:pPr marL="0" indent="0">
              <a:buNone/>
            </a:pPr>
            <a:endParaRPr lang="en-US" dirty="0"/>
          </a:p>
        </p:txBody>
      </p:sp>
    </p:spTree>
    <p:extLst>
      <p:ext uri="{BB962C8B-B14F-4D97-AF65-F5344CB8AC3E}">
        <p14:creationId xmlns:p14="http://schemas.microsoft.com/office/powerpoint/2010/main" val="275134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Brain Lateralization/Dominance</a:t>
            </a:r>
          </a:p>
        </p:txBody>
      </p:sp>
      <p:sp>
        <p:nvSpPr>
          <p:cNvPr id="3" name="Content Placeholder 2"/>
          <p:cNvSpPr>
            <a:spLocks noGrp="1"/>
          </p:cNvSpPr>
          <p:nvPr>
            <p:ph idx="1"/>
          </p:nvPr>
        </p:nvSpPr>
        <p:spPr/>
        <p:txBody>
          <a:bodyPr>
            <a:noAutofit/>
          </a:bodyPr>
          <a:lstStyle/>
          <a:p>
            <a:r>
              <a:rPr lang="en-US" sz="2000" u="sng" dirty="0"/>
              <a:t>Brain Lateralization: </a:t>
            </a:r>
            <a:r>
              <a:rPr lang="en-US" sz="2000" dirty="0"/>
              <a:t>refers to the idea that the right and left sides of the brain are specialized for certain skills, representing a basic principle of the brain’s organization (Mitchell, G.) This information has come from studies of patients with brain injuries, illnesses, and congenital deformities, and more recently brain imaging techniques such as PET scans. </a:t>
            </a:r>
          </a:p>
          <a:p>
            <a:pPr marL="0" indent="0">
              <a:buNone/>
            </a:pPr>
            <a:r>
              <a:rPr lang="en-US" sz="2000" dirty="0"/>
              <a:t> </a:t>
            </a:r>
          </a:p>
          <a:p>
            <a:r>
              <a:rPr lang="en-US" sz="2000" dirty="0"/>
              <a:t>Both </a:t>
            </a:r>
            <a:r>
              <a:rPr lang="en-US" sz="2000" u="sng" dirty="0"/>
              <a:t>cerebral hemispheres </a:t>
            </a:r>
            <a:r>
              <a:rPr lang="en-US" sz="2000" dirty="0"/>
              <a:t>participate in basic functions.  However, one side usually acts as a dominant hemisphere for certain other functions.</a:t>
            </a:r>
          </a:p>
          <a:p>
            <a:pPr marL="0" indent="0">
              <a:buNone/>
            </a:pPr>
            <a:endParaRPr lang="en-US" sz="2000" u="sng" dirty="0"/>
          </a:p>
          <a:p>
            <a:r>
              <a:rPr lang="en-US" sz="2000" dirty="0"/>
              <a:t>In most persons, </a:t>
            </a:r>
            <a:r>
              <a:rPr lang="en-US" sz="2000" u="sng" dirty="0"/>
              <a:t>the left hemisphere </a:t>
            </a:r>
            <a:r>
              <a:rPr lang="en-US" sz="2000" dirty="0"/>
              <a:t>is dominant for the language-related activities of speech, writing, and reading; also for complex intellectual functions requiring verbal, analytical, and computational (math) skills (Shier D. </a:t>
            </a:r>
            <a:r>
              <a:rPr lang="en-US" sz="2000" i="1" dirty="0"/>
              <a:t>et. al </a:t>
            </a:r>
            <a:r>
              <a:rPr lang="en-US" sz="2000" dirty="0"/>
              <a:t>2007).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D208-E26C-409C-84EB-99470F804B21}"/>
              </a:ext>
            </a:extLst>
          </p:cNvPr>
          <p:cNvSpPr>
            <a:spLocks noGrp="1"/>
          </p:cNvSpPr>
          <p:nvPr>
            <p:ph type="title"/>
          </p:nvPr>
        </p:nvSpPr>
        <p:spPr/>
        <p:txBody>
          <a:bodyPr/>
          <a:lstStyle/>
          <a:p>
            <a:r>
              <a:rPr lang="en-US" dirty="0"/>
              <a:t>Brain Lateralization/Dominance 2</a:t>
            </a:r>
          </a:p>
        </p:txBody>
      </p:sp>
      <p:sp>
        <p:nvSpPr>
          <p:cNvPr id="3" name="Content Placeholder 2">
            <a:extLst>
              <a:ext uri="{FF2B5EF4-FFF2-40B4-BE49-F238E27FC236}">
                <a16:creationId xmlns:a16="http://schemas.microsoft.com/office/drawing/2014/main" id="{95FAF1BE-D47D-47E6-8EC4-C390E98F86B5}"/>
              </a:ext>
            </a:extLst>
          </p:cNvPr>
          <p:cNvSpPr>
            <a:spLocks noGrp="1"/>
          </p:cNvSpPr>
          <p:nvPr>
            <p:ph idx="1"/>
          </p:nvPr>
        </p:nvSpPr>
        <p:spPr/>
        <p:txBody>
          <a:bodyPr>
            <a:normAutofit fontScale="25000" lnSpcReduction="20000"/>
          </a:bodyPr>
          <a:lstStyle/>
          <a:p>
            <a:pPr>
              <a:lnSpc>
                <a:spcPct val="120000"/>
              </a:lnSpc>
            </a:pPr>
            <a:r>
              <a:rPr lang="en-US" sz="8000" u="sng" dirty="0"/>
              <a:t>Right hemisphere </a:t>
            </a:r>
            <a:r>
              <a:rPr lang="en-US" sz="8000" dirty="0"/>
              <a:t>has been attributed to controlling the left side of the body, motor tasks that require orientation of body in space, understanding musical patterns, and visual experiences.  It also provided emotional and intuitive thought processes.</a:t>
            </a:r>
          </a:p>
          <a:p>
            <a:pPr marL="0" indent="0">
              <a:lnSpc>
                <a:spcPct val="120000"/>
              </a:lnSpc>
              <a:buNone/>
            </a:pPr>
            <a:endParaRPr lang="en-US" sz="8000" dirty="0"/>
          </a:p>
          <a:p>
            <a:pPr>
              <a:lnSpc>
                <a:spcPct val="120000"/>
              </a:lnSpc>
            </a:pPr>
            <a:r>
              <a:rPr lang="en-US" sz="8000" dirty="0"/>
              <a:t>Tests indicate the left hemisphere is dominant in 90% of right-handed adults, and 64% of left handed ones. A smaller % of both right (10%) and left (20%) handed adults have right hemisphere dominance; the hemispheres are equally dominant in 16% of left handed persons (Shier, D. 2007). </a:t>
            </a:r>
          </a:p>
          <a:p>
            <a:pPr marL="0" indent="0">
              <a:lnSpc>
                <a:spcPct val="120000"/>
              </a:lnSpc>
              <a:buNone/>
            </a:pPr>
            <a:endParaRPr lang="en-US" sz="8000" dirty="0"/>
          </a:p>
          <a:p>
            <a:pPr>
              <a:lnSpc>
                <a:spcPct val="120000"/>
              </a:lnSpc>
            </a:pPr>
            <a:r>
              <a:rPr lang="en-US" sz="8000" dirty="0"/>
              <a:t>Despite the fact that there is division of tasks in the brain, there is not a complete separation into left or right, both sides are almost always involved in any given task and in constant communication(Mitchell, G.)</a:t>
            </a:r>
          </a:p>
          <a:p>
            <a:endParaRPr lang="en-US" sz="8000" dirty="0"/>
          </a:p>
        </p:txBody>
      </p:sp>
    </p:spTree>
    <p:extLst>
      <p:ext uri="{BB962C8B-B14F-4D97-AF65-F5344CB8AC3E}">
        <p14:creationId xmlns:p14="http://schemas.microsoft.com/office/powerpoint/2010/main" val="270252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A795-A2F0-4B91-B0CF-57E32F60426B}"/>
              </a:ext>
            </a:extLst>
          </p:cNvPr>
          <p:cNvSpPr>
            <a:spLocks noGrp="1"/>
          </p:cNvSpPr>
          <p:nvPr>
            <p:ph type="title"/>
          </p:nvPr>
        </p:nvSpPr>
        <p:spPr/>
        <p:txBody>
          <a:bodyPr>
            <a:normAutofit/>
          </a:bodyPr>
          <a:lstStyle/>
          <a:p>
            <a:r>
              <a:rPr lang="en-US" sz="2400" dirty="0"/>
              <a:t>GENERAL DIAGRAM OF BRAIN FUNCTIONS (WIKIPEDIA 20)</a:t>
            </a:r>
          </a:p>
        </p:txBody>
      </p:sp>
      <p:pic>
        <p:nvPicPr>
          <p:cNvPr id="5" name="Content Placeholder 4" descr="General Diagram of Brain">
            <a:extLst>
              <a:ext uri="{FF2B5EF4-FFF2-40B4-BE49-F238E27FC236}">
                <a16:creationId xmlns:a16="http://schemas.microsoft.com/office/drawing/2014/main" id="{BC32A92B-0954-4FC1-AB2A-3519AF1C13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417638"/>
            <a:ext cx="6934200" cy="4602162"/>
          </a:xfrm>
        </p:spPr>
      </p:pic>
    </p:spTree>
    <p:extLst>
      <p:ext uri="{BB962C8B-B14F-4D97-AF65-F5344CB8AC3E}">
        <p14:creationId xmlns:p14="http://schemas.microsoft.com/office/powerpoint/2010/main" val="3459506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6DDB-105F-42B9-818C-1DC9A7F579AE}"/>
              </a:ext>
            </a:extLst>
          </p:cNvPr>
          <p:cNvSpPr>
            <a:spLocks noGrp="1"/>
          </p:cNvSpPr>
          <p:nvPr>
            <p:ph type="title"/>
          </p:nvPr>
        </p:nvSpPr>
        <p:spPr>
          <a:xfrm>
            <a:off x="457200" y="274638"/>
            <a:ext cx="8229600" cy="944562"/>
          </a:xfrm>
        </p:spPr>
        <p:txBody>
          <a:bodyPr/>
          <a:lstStyle/>
          <a:p>
            <a:r>
              <a:rPr lang="en-US" dirty="0"/>
              <a:t>Brain Lateralization 3</a:t>
            </a:r>
          </a:p>
        </p:txBody>
      </p:sp>
      <p:sp>
        <p:nvSpPr>
          <p:cNvPr id="3" name="Content Placeholder 2">
            <a:extLst>
              <a:ext uri="{FF2B5EF4-FFF2-40B4-BE49-F238E27FC236}">
                <a16:creationId xmlns:a16="http://schemas.microsoft.com/office/drawing/2014/main" id="{3FA6341E-9E54-443C-B1A5-9B276FE7A4F2}"/>
              </a:ext>
            </a:extLst>
          </p:cNvPr>
          <p:cNvSpPr>
            <a:spLocks noGrp="1"/>
          </p:cNvSpPr>
          <p:nvPr>
            <p:ph idx="1"/>
          </p:nvPr>
        </p:nvSpPr>
        <p:spPr/>
        <p:txBody>
          <a:bodyPr>
            <a:normAutofit fontScale="62500" lnSpcReduction="20000"/>
          </a:bodyPr>
          <a:lstStyle/>
          <a:p>
            <a:endParaRPr lang="en-US" dirty="0"/>
          </a:p>
          <a:p>
            <a:r>
              <a:rPr lang="en-US" dirty="0"/>
              <a:t>Pop psychology overgeneralizes this idea to suggest that different people are defined as right-or-left-brained (like saying someone musically oriented is right-brained or someone who is a rational scientist is left-brained).  While some research does suggest these generalizations are somewhat supported by brain activity measures, it does not mean that a certain thinking style lies solely within each hemisphere (Mitchell, G.)  </a:t>
            </a:r>
          </a:p>
          <a:p>
            <a:r>
              <a:rPr lang="en-US" dirty="0"/>
              <a:t>One popular example is Betty Edwards' </a:t>
            </a:r>
            <a:r>
              <a:rPr lang="en-US" i="1" dirty="0"/>
              <a:t>Drawing on the Right Side of the Brain</a:t>
            </a:r>
            <a:r>
              <a:rPr lang="en-US" dirty="0"/>
              <a:t>, first published in 1979 but now in its fourth edition (2012), which epitomizes the popular view that the right hemisphere is responsible for creativity. However, brain imaging shows creative thought activates a wide neuronal network favoring neither hemisphere (</a:t>
            </a:r>
            <a:r>
              <a:rPr lang="en-US" dirty="0" err="1"/>
              <a:t>Ellamil.M</a:t>
            </a:r>
            <a:r>
              <a:rPr lang="en-US" dirty="0"/>
              <a:t>  </a:t>
            </a:r>
            <a:r>
              <a:rPr lang="en-US" i="1" dirty="0"/>
              <a:t>et.al. </a:t>
            </a:r>
            <a:r>
              <a:rPr lang="en-US" dirty="0"/>
              <a:t>2010). </a:t>
            </a:r>
          </a:p>
          <a:p>
            <a:r>
              <a:rPr lang="en-US" dirty="0"/>
              <a:t>Rather than using terms such as “right” or “left” brained, a teacher in the classroom should be aware of differences in personalities and learning styles and prepare lessons for all  students using a variety of modalities for as many lessons as possible. </a:t>
            </a:r>
          </a:p>
          <a:p>
            <a:endParaRPr lang="en-US" dirty="0"/>
          </a:p>
        </p:txBody>
      </p:sp>
    </p:spTree>
    <p:extLst>
      <p:ext uri="{BB962C8B-B14F-4D97-AF65-F5344CB8AC3E}">
        <p14:creationId xmlns:p14="http://schemas.microsoft.com/office/powerpoint/2010/main" val="3645785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89A21-2206-4211-B544-B7823584A7FE}"/>
              </a:ext>
            </a:extLst>
          </p:cNvPr>
          <p:cNvSpPr>
            <a:spLocks noGrp="1"/>
          </p:cNvSpPr>
          <p:nvPr>
            <p:ph type="title"/>
          </p:nvPr>
        </p:nvSpPr>
        <p:spPr/>
        <p:txBody>
          <a:bodyPr>
            <a:normAutofit/>
          </a:bodyPr>
          <a:lstStyle/>
          <a:p>
            <a:r>
              <a:rPr lang="en-US" dirty="0"/>
              <a:t>VAK Learning Styles</a:t>
            </a:r>
          </a:p>
        </p:txBody>
      </p:sp>
      <p:sp>
        <p:nvSpPr>
          <p:cNvPr id="3" name="Content Placeholder 2">
            <a:extLst>
              <a:ext uri="{FF2B5EF4-FFF2-40B4-BE49-F238E27FC236}">
                <a16:creationId xmlns:a16="http://schemas.microsoft.com/office/drawing/2014/main" id="{A3C705F0-B9AB-4BF6-96CF-CE5E9F939D6B}"/>
              </a:ext>
            </a:extLst>
          </p:cNvPr>
          <p:cNvSpPr>
            <a:spLocks noGrp="1"/>
          </p:cNvSpPr>
          <p:nvPr>
            <p:ph idx="1"/>
          </p:nvPr>
        </p:nvSpPr>
        <p:spPr/>
        <p:txBody>
          <a:bodyPr>
            <a:normAutofit fontScale="62500" lnSpcReduction="20000"/>
          </a:bodyPr>
          <a:lstStyle/>
          <a:p>
            <a:pPr fontAlgn="base"/>
            <a:r>
              <a:rPr lang="en-US" dirty="0"/>
              <a:t>The VAK Learning Styles Model was developed by psychologists in the 1920s to classify the most common ways that people learn. According to the model, most of us prefer to learn in one of three ways: visual, auditory or kinesthetic (although, in practice, we generally "mix and match" these three styles)</a:t>
            </a:r>
          </a:p>
          <a:p>
            <a:pPr fontAlgn="base"/>
            <a:r>
              <a:rPr lang="en-US" b="1" dirty="0"/>
              <a:t>Visual:</a:t>
            </a:r>
            <a:r>
              <a:rPr lang="en-US" dirty="0"/>
              <a:t> a visually-dominant learner absorbs and retains information better when it is presented in, for example, pictures, diagrams and charts.</a:t>
            </a:r>
          </a:p>
          <a:p>
            <a:pPr fontAlgn="base"/>
            <a:r>
              <a:rPr lang="en-US" b="1" dirty="0"/>
              <a:t>Auditory:</a:t>
            </a:r>
            <a:r>
              <a:rPr lang="en-US" dirty="0"/>
              <a:t> an auditory-dominant learner prefers listening to what is being presented. He or she responds best to voices, for example, in a lecture or group discussion. Hearing his own voice repeating something back to a tutor or trainer is also helpful.</a:t>
            </a:r>
          </a:p>
          <a:p>
            <a:pPr fontAlgn="base"/>
            <a:r>
              <a:rPr lang="en-US" b="1" dirty="0"/>
              <a:t>Kinesthetic:</a:t>
            </a:r>
            <a:r>
              <a:rPr lang="en-US" dirty="0"/>
              <a:t> a kinesthetic-dominant learner prefers a physical experience. He or she likes a "hands-on" approach and responds well to being able to touch or feel an object or learning prop (Mind Tools 2020).</a:t>
            </a:r>
          </a:p>
          <a:p>
            <a:pPr marL="0" indent="0">
              <a:buNone/>
            </a:pPr>
            <a:endParaRPr lang="en-US" dirty="0"/>
          </a:p>
        </p:txBody>
      </p:sp>
    </p:spTree>
    <p:extLst>
      <p:ext uri="{BB962C8B-B14F-4D97-AF65-F5344CB8AC3E}">
        <p14:creationId xmlns:p14="http://schemas.microsoft.com/office/powerpoint/2010/main" val="318667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72915-0C4E-489E-B99F-0AA366C9F688}"/>
              </a:ext>
            </a:extLst>
          </p:cNvPr>
          <p:cNvSpPr>
            <a:spLocks noGrp="1"/>
          </p:cNvSpPr>
          <p:nvPr>
            <p:ph type="title"/>
          </p:nvPr>
        </p:nvSpPr>
        <p:spPr/>
        <p:txBody>
          <a:bodyPr/>
          <a:lstStyle/>
          <a:p>
            <a:r>
              <a:rPr lang="en-US" dirty="0"/>
              <a:t>VAK Learning </a:t>
            </a:r>
            <a:r>
              <a:rPr lang="en-US"/>
              <a:t>Styles (Page 2)</a:t>
            </a:r>
            <a:endParaRPr lang="en-US" dirty="0"/>
          </a:p>
        </p:txBody>
      </p:sp>
      <p:sp>
        <p:nvSpPr>
          <p:cNvPr id="3" name="Content Placeholder 2">
            <a:extLst>
              <a:ext uri="{FF2B5EF4-FFF2-40B4-BE49-F238E27FC236}">
                <a16:creationId xmlns:a16="http://schemas.microsoft.com/office/drawing/2014/main" id="{0B348CB4-A3D4-493A-A068-D531BE12FCF3}"/>
              </a:ext>
            </a:extLst>
          </p:cNvPr>
          <p:cNvSpPr>
            <a:spLocks noGrp="1"/>
          </p:cNvSpPr>
          <p:nvPr>
            <p:ph idx="1"/>
          </p:nvPr>
        </p:nvSpPr>
        <p:spPr/>
        <p:txBody>
          <a:bodyPr>
            <a:normAutofit fontScale="92500" lnSpcReduction="20000"/>
          </a:bodyPr>
          <a:lstStyle/>
          <a:p>
            <a:r>
              <a:rPr lang="en-US" dirty="0"/>
              <a:t>It is helpful for a person to become aware of his or her individual style to help achieve maximum potential with minimum frustration.</a:t>
            </a:r>
          </a:p>
          <a:p>
            <a:r>
              <a:rPr lang="en-US" dirty="0"/>
              <a:t>A basic, quick version of a VAK test is available on the SIM Website- online resources section that might be useful for student from middle through high school grades </a:t>
            </a:r>
            <a:r>
              <a:rPr lang="en-US" dirty="0">
                <a:hlinkClick r:id="rId2"/>
              </a:rPr>
              <a:t>https://www.businessballs.com/freepdfmaterials/vak_learning_styles_questionnaire.pdf</a:t>
            </a:r>
            <a:endParaRPr lang="en-US" dirty="0"/>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1478255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1D362-0DFE-4154-AD3E-5E80000EF1C2}"/>
              </a:ext>
            </a:extLst>
          </p:cNvPr>
          <p:cNvSpPr>
            <a:spLocks noGrp="1"/>
          </p:cNvSpPr>
          <p:nvPr>
            <p:ph type="title"/>
          </p:nvPr>
        </p:nvSpPr>
        <p:spPr/>
        <p:txBody>
          <a:bodyPr>
            <a:normAutofit fontScale="90000"/>
          </a:bodyPr>
          <a:lstStyle/>
          <a:p>
            <a:r>
              <a:rPr lang="en-US" dirty="0"/>
              <a:t>Basic Neuron with Synapse(Quizlet.com)</a:t>
            </a:r>
          </a:p>
        </p:txBody>
      </p:sp>
      <p:pic>
        <p:nvPicPr>
          <p:cNvPr id="5" name="Content Placeholder 4" descr="Diagram of basic neuron">
            <a:extLst>
              <a:ext uri="{FF2B5EF4-FFF2-40B4-BE49-F238E27FC236}">
                <a16:creationId xmlns:a16="http://schemas.microsoft.com/office/drawing/2014/main" id="{7E9EE310-1CBA-4C8D-9AF1-1317B50A00B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752600"/>
            <a:ext cx="4876800" cy="4191000"/>
          </a:xfrm>
        </p:spPr>
      </p:pic>
    </p:spTree>
    <p:extLst>
      <p:ext uri="{BB962C8B-B14F-4D97-AF65-F5344CB8AC3E}">
        <p14:creationId xmlns:p14="http://schemas.microsoft.com/office/powerpoint/2010/main" val="2872663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30E9A-CB8E-4EB2-8109-EA05FF6792CF}"/>
              </a:ext>
            </a:extLst>
          </p:cNvPr>
          <p:cNvSpPr>
            <a:spLocks noGrp="1"/>
          </p:cNvSpPr>
          <p:nvPr>
            <p:ph type="title"/>
          </p:nvPr>
        </p:nvSpPr>
        <p:spPr>
          <a:xfrm>
            <a:off x="457200" y="274638"/>
            <a:ext cx="8229600" cy="868362"/>
          </a:xfrm>
        </p:spPr>
        <p:txBody>
          <a:bodyPr>
            <a:normAutofit fontScale="90000"/>
          </a:bodyPr>
          <a:lstStyle/>
          <a:p>
            <a:r>
              <a:rPr lang="en-US" dirty="0"/>
              <a:t> Neuron Important Terms(Shier 2007)</a:t>
            </a:r>
          </a:p>
        </p:txBody>
      </p:sp>
      <p:sp>
        <p:nvSpPr>
          <p:cNvPr id="3" name="Content Placeholder 2">
            <a:extLst>
              <a:ext uri="{FF2B5EF4-FFF2-40B4-BE49-F238E27FC236}">
                <a16:creationId xmlns:a16="http://schemas.microsoft.com/office/drawing/2014/main" id="{7A0E3636-3EDD-49D6-9898-48A38B01D850}"/>
              </a:ext>
            </a:extLst>
          </p:cNvPr>
          <p:cNvSpPr>
            <a:spLocks noGrp="1"/>
          </p:cNvSpPr>
          <p:nvPr>
            <p:ph idx="1"/>
          </p:nvPr>
        </p:nvSpPr>
        <p:spPr>
          <a:xfrm>
            <a:off x="457200" y="1379095"/>
            <a:ext cx="8229600" cy="4747068"/>
          </a:xfrm>
        </p:spPr>
        <p:txBody>
          <a:bodyPr>
            <a:normAutofit fontScale="70000" lnSpcReduction="20000"/>
          </a:bodyPr>
          <a:lstStyle/>
          <a:p>
            <a:r>
              <a:rPr lang="en-US" u="sng" dirty="0"/>
              <a:t>Dendrite</a:t>
            </a:r>
            <a:r>
              <a:rPr lang="en-US" dirty="0"/>
              <a:t>  small cellular processes that receive the input</a:t>
            </a:r>
          </a:p>
          <a:p>
            <a:r>
              <a:rPr lang="en-US" u="sng" dirty="0"/>
              <a:t>Cell body  </a:t>
            </a:r>
            <a:r>
              <a:rPr lang="en-US" dirty="0"/>
              <a:t>contains the nucleus</a:t>
            </a:r>
          </a:p>
          <a:p>
            <a:r>
              <a:rPr lang="en-US" u="sng" dirty="0"/>
              <a:t>Axon </a:t>
            </a:r>
            <a:r>
              <a:rPr lang="en-US" dirty="0"/>
              <a:t>usually a longer process that carries the impulse away from the cell (Nerves are bundles of axons)</a:t>
            </a:r>
          </a:p>
          <a:p>
            <a:r>
              <a:rPr lang="en-US" u="sng" dirty="0"/>
              <a:t>Nerve impulse </a:t>
            </a:r>
            <a:r>
              <a:rPr lang="en-US" dirty="0"/>
              <a:t> bioelectric signals</a:t>
            </a:r>
          </a:p>
          <a:p>
            <a:r>
              <a:rPr lang="en-US" u="sng" dirty="0"/>
              <a:t>Synapse (synaptic cleft) </a:t>
            </a:r>
            <a:r>
              <a:rPr lang="en-US" dirty="0"/>
              <a:t>the gap between neurons where communication occurs</a:t>
            </a:r>
          </a:p>
          <a:p>
            <a:r>
              <a:rPr lang="en-US" u="sng" dirty="0"/>
              <a:t>Axon terminals </a:t>
            </a:r>
            <a:r>
              <a:rPr lang="en-US" dirty="0"/>
              <a:t>(end bulbs) hold and release neurotransmitters</a:t>
            </a:r>
          </a:p>
          <a:p>
            <a:r>
              <a:rPr lang="en-US" u="sng" dirty="0"/>
              <a:t>Neurotransmitter </a:t>
            </a:r>
            <a:r>
              <a:rPr lang="en-US" dirty="0"/>
              <a:t>a chemical that an axon end secretes to stimulate a muscle fiber to contract, gland to secrete, or neuron to fire an impulse</a:t>
            </a:r>
          </a:p>
          <a:p>
            <a:r>
              <a:rPr lang="en-US" u="sng" dirty="0"/>
              <a:t>Myelin sheath</a:t>
            </a:r>
            <a:r>
              <a:rPr lang="en-US" dirty="0"/>
              <a:t> fatty material that forms a covering around some axons</a:t>
            </a:r>
          </a:p>
          <a:p>
            <a:r>
              <a:rPr lang="en-US" u="sng" dirty="0"/>
              <a:t>Nodes of Ranvier </a:t>
            </a:r>
            <a:r>
              <a:rPr lang="en-US" dirty="0"/>
              <a:t>short regions of exposed axons in neurons in the PNS- help impulse move faster </a:t>
            </a:r>
            <a:endParaRPr lang="en-US" u="sng" dirty="0"/>
          </a:p>
          <a:p>
            <a:endParaRPr lang="en-US" u="sng" dirty="0"/>
          </a:p>
          <a:p>
            <a:endParaRPr lang="en-US" dirty="0"/>
          </a:p>
        </p:txBody>
      </p:sp>
    </p:spTree>
    <p:extLst>
      <p:ext uri="{BB962C8B-B14F-4D97-AF65-F5344CB8AC3E}">
        <p14:creationId xmlns:p14="http://schemas.microsoft.com/office/powerpoint/2010/main" val="691968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2026</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BRAIN RESEARCH INFORMATION RELATED TO TEACHING METHODS</vt:lpstr>
      <vt:lpstr>Brain Lateralization/Dominance</vt:lpstr>
      <vt:lpstr>Brain Lateralization/Dominance 2</vt:lpstr>
      <vt:lpstr>GENERAL DIAGRAM OF BRAIN FUNCTIONS (WIKIPEDIA 20)</vt:lpstr>
      <vt:lpstr>Brain Lateralization 3</vt:lpstr>
      <vt:lpstr>VAK Learning Styles</vt:lpstr>
      <vt:lpstr>VAK Learning Styles (Page 2)</vt:lpstr>
      <vt:lpstr>Basic Neuron with Synapse(Quizlet.com)</vt:lpstr>
      <vt:lpstr> Neuron Important Terms(Shier 2007)</vt:lpstr>
      <vt:lpstr>Learning/Memory</vt:lpstr>
      <vt:lpstr>Relating Nerve Physiology to Learning</vt:lpstr>
      <vt:lpstr>Learning and Memory </vt:lpstr>
      <vt:lpstr>Importance of Lifelong Learning for Everyone </vt:lpstr>
      <vt:lpstr>Activity Guidelines</vt:lpstr>
      <vt:lpstr>Adult Exercise </vt:lpstr>
      <vt:lpstr>References</vt:lpstr>
      <vt:lpstr>References 2</vt:lpstr>
      <vt:lpstr>Reference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RESEARCH INFORMATION</dc:title>
  <dc:creator>Karen</dc:creator>
  <cp:lastModifiedBy>Elaine</cp:lastModifiedBy>
  <cp:revision>54</cp:revision>
  <cp:lastPrinted>2020-04-22T15:30:15Z</cp:lastPrinted>
  <dcterms:created xsi:type="dcterms:W3CDTF">2010-03-17T18:11:55Z</dcterms:created>
  <dcterms:modified xsi:type="dcterms:W3CDTF">2020-04-23T13:16:34Z</dcterms:modified>
</cp:coreProperties>
</file>