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5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FFD589D5-BC57-4046-B489-A03456DB55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E1B0E4AD-34AA-47C8-BF45-BBCE73C4FC3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D90F5D04-2C86-4357-9FEF-16C09D834A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DEB13C03-BE01-47C4-9947-DA795E4CE3A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3DA29C49-DB5E-44E8-A647-D840757D7EC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178F252A-2D4C-47DB-9136-19864902CB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AC1B51-3520-4753-B2FD-ED96DB595F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>
            <a:extLst>
              <a:ext uri="{FF2B5EF4-FFF2-40B4-BE49-F238E27FC236}">
                <a16:creationId xmlns:a16="http://schemas.microsoft.com/office/drawing/2014/main" id="{7CB0AD10-287E-4611-B2FA-D8D04EF8F1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93CED3B-83E7-4E12-A86D-9853C64E9A98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C6310659-27C8-4985-BF0E-3F89064719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761256E-1753-4B40-9482-5D2388784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748D0BA7-450D-47DB-A2FE-E1B98B9B04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E247333-7A03-4D47-A1BC-70033CE84A70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B18A1E31-64FE-480F-B73C-3296FA96A8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7E351CE-C85A-4FB1-902E-EBF28074B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4344B529-FDE1-4714-A7C8-433803BEED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4C3BFAC-1F26-4216-9D74-9955FFEC1BE1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263D8C8B-4309-4784-9454-0A6FC7BF77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65BF1C0-EF50-4A9B-B5F3-980405BBE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C4E71926-40EC-4D5C-BF79-1BDBE2E5D7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C8428EF-3812-4FE7-944B-7652EC213929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075D18F9-FAC4-4134-ADE1-6AF4727ACD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D85F588-41BD-4C4B-9D58-A9C91E17FE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1554BBFC-5C74-46BC-986D-223A8E35CF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1ED31EA-09E0-4AC0-9898-66EB99C73929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2F202285-83E6-4D90-A924-F36AEBB6E6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3E3CD08-6083-4D8D-91F3-39412643A0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>
            <a:extLst>
              <a:ext uri="{FF2B5EF4-FFF2-40B4-BE49-F238E27FC236}">
                <a16:creationId xmlns:a16="http://schemas.microsoft.com/office/drawing/2014/main" id="{0377EF4D-9A3F-422D-9F18-89AC80F19E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A747CC9-4F87-47FF-9B92-35D18547A680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D019E2D4-D0B3-4B63-AB28-D8FA6F454F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A199029-4D33-437E-A8F1-3FC40F997E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>
            <a:extLst>
              <a:ext uri="{FF2B5EF4-FFF2-40B4-BE49-F238E27FC236}">
                <a16:creationId xmlns:a16="http://schemas.microsoft.com/office/drawing/2014/main" id="{7A7BBE85-C858-4DA0-A28D-F13FD5D3CE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F9D1465-EF52-45B6-B6DB-05D6097DF162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E663F615-10F3-4E65-A554-049AB62D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C1491A9-7E87-4D53-843F-19C53367A4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>
            <a:extLst>
              <a:ext uri="{FF2B5EF4-FFF2-40B4-BE49-F238E27FC236}">
                <a16:creationId xmlns:a16="http://schemas.microsoft.com/office/drawing/2014/main" id="{69D45E70-AD49-4497-A4FC-DAE7BD0C25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9B8527C-F0FF-418F-A6F4-28AAEC92A04E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E6A14CC3-FD58-4317-984C-4E6B78981B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B544248-4BD9-433A-B0DF-418EE2F461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>
            <a:extLst>
              <a:ext uri="{FF2B5EF4-FFF2-40B4-BE49-F238E27FC236}">
                <a16:creationId xmlns:a16="http://schemas.microsoft.com/office/drawing/2014/main" id="{17A4ACE6-12C6-456B-9C4E-F5452B4374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2E41A85-3510-43C4-93C0-871456A26128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2DB4A574-56AA-46B4-A2D9-125E5F7C32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F4E75A9-7F5B-4F9B-BC91-1737FBC23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>
            <a:extLst>
              <a:ext uri="{FF2B5EF4-FFF2-40B4-BE49-F238E27FC236}">
                <a16:creationId xmlns:a16="http://schemas.microsoft.com/office/drawing/2014/main" id="{E52403DF-2967-431B-BBA4-4DF97C2DE5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85C94DB-32D6-4176-BAC5-156CD04E7942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BC5B0FF1-0E69-4EC2-A5CF-9B8B9728F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859E12F-289D-440A-B22A-F4C24A3076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F0097668-C865-4529-B6BD-BC2221BEFD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8F74DC4-AC2A-4067-AD01-38F6D7EF296C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A399E980-EF3E-4E4F-A4EF-5241D9DA38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87CA103-600A-4183-8657-80209DC6AD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0CD708EC-0A67-4CD7-8311-51DAB8C632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3A544FF-570A-44E9-BF07-C2A0AC0E60C2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E97163A4-3564-4F3A-843B-580455250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9488694-2FFC-4E98-A553-25E6D8EE61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>
            <a:extLst>
              <a:ext uri="{FF2B5EF4-FFF2-40B4-BE49-F238E27FC236}">
                <a16:creationId xmlns:a16="http://schemas.microsoft.com/office/drawing/2014/main" id="{0182F7C1-0C4E-43AF-BB2C-14FE95E6C1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003ADB3-FE67-4A53-8C9E-392BB6CB38F7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94DC9787-AB82-4106-8368-9954242F0A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91C27BF-E0A3-45BD-BB4F-82B9049B60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1400" y="1752600"/>
            <a:ext cx="5105400" cy="2209800"/>
          </a:xfrm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25400" dist="25399" dir="2700000" algn="ctr" rotWithShape="0">
                    <a:schemeClr val="bg2">
                      <a:alpha val="99962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800" i="0">
                <a:latin typeface="Times New Roman" charset="0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1400" y="4191000"/>
            <a:ext cx="5105400" cy="1447800"/>
          </a:xfrm>
          <a:extLst>
            <a:ext uri="{AF507438-7753-43e0-B8FC-AC1667EBCBE1}">
              <a14:hiddenEffects xmlns="" xmlns:a14="http://schemas.microsoft.com/office/drawing/2010/main">
                <a:effectLst>
                  <a:outerShdw blurRad="25400" dist="25399" dir="2700000" algn="ctr" rotWithShape="0">
                    <a:schemeClr val="bg2">
                      <a:alpha val="99962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0" indent="0" algn="ctr">
              <a:buFont typeface="Wingdings" charset="0"/>
              <a:buNone/>
              <a:defRPr>
                <a:latin typeface="Times New Roman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B340CB-3DB4-4A37-85D3-5A28038DA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25400" dist="25399" dir="2700000" algn="ctr" rotWithShape="0">
                    <a:schemeClr val="bg2">
                      <a:alpha val="99962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F28B07-BBB7-4484-A377-E36BE770A6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1242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25400" dist="25399" dir="2700000" algn="ctr" rotWithShape="0">
                    <a:schemeClr val="bg2">
                      <a:alpha val="99962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B05143-D3CA-4144-B053-649A2530E7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25400" dist="25399" dir="2700000" algn="ctr" rotWithShape="0">
                    <a:schemeClr val="bg2">
                      <a:alpha val="99962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03C22B70-87A2-489B-BF89-85E7A5C2A5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71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899F8D-FF93-48FD-9446-8C285B174B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44AFE1-1478-41EC-BB86-A536751D9C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1390E7-6F9D-4271-BEBD-A70181CFEF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34B8C-B628-44A1-A0B9-41C2C18BD6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63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9950" y="304800"/>
            <a:ext cx="16192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62200" y="304800"/>
            <a:ext cx="47053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BF8C60-101B-4CF8-AF01-8D5A8E8415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F32F95-4DDC-4AF5-9165-6FB8336378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C20AB6-C22F-4840-82A6-1975A90C4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E75BEE-D316-452C-B026-D1C0F917A2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8156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304800"/>
            <a:ext cx="6248400" cy="1447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2200" y="1981200"/>
            <a:ext cx="31623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76900" y="1981200"/>
            <a:ext cx="31623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A5828E-CA24-44C3-982D-8901065D1B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837B93-A440-42D3-9D61-F576180DA0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95EFDC-8C5B-4BCC-88B4-0EA31C0773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AD6078-058B-4952-A173-83B0C2015F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649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D582D9-93F9-49B2-B985-693033D296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E62947-98AD-4A30-927C-4C5AD41CCF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B9F531-EB3E-4760-BC02-794B738E41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BD037-C783-4B94-8F0C-45438F4C46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95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E8A782-2958-4983-9A84-5A7FAEAA48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5681FE-2FB4-4954-A0D9-BAFFEFABC3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C6B18A-048A-4338-A0C3-ACCB0373AD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C21662-E17B-4EF8-901B-6A6734133A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57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2200" y="1981200"/>
            <a:ext cx="3162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6900" y="1981200"/>
            <a:ext cx="3162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F4D0F7-841F-4D89-AD29-A9A6ABE56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A732E3-0B95-4FD4-9F83-0DEA14715C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7A3908-B9B4-4391-9AB5-7311790F01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E179EB-0D56-48F1-91D3-00AB95A591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4287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D3AD439-C434-4C08-8A28-5F4FA5A10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1F2F84-F090-45BE-8B2E-4570FFFCE2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1051BC3-32A5-4FDB-B53A-662271CE4E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DB059-8247-4D92-A068-05F38443E1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969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4E4C19E-5560-4FE5-8CB5-AB14ED1D2F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42A9D0-F2BB-4D6B-87DF-771191B31A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5CFAA69-A7BE-43B0-BE5F-5683C345DC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1811C-2E20-4FD3-B760-911BD8DB7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8473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1EAB513-0FB5-4465-BF6C-07029351C3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4B59705-B96C-4A73-9F49-783079F31B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D435A63-F8BC-464A-A8C4-3E3B96300C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152A59-B64D-41FB-91C7-6CC8155FEE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6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282C2D-EC27-45C8-9891-53BC7404EF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EF5030-E3B6-44A4-A38B-B1AEE29AA3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2C9F16-AF84-428C-9562-EAE604CB7F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710233-9ACC-420F-A421-6216379DBA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966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6032A8-7EF3-4955-A53E-6AEB572D2B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DE5AA7-4D92-46BB-8618-1BC4A41F85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3E894F-01CD-40AE-93D4-0B072916D9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736566-FE76-423F-A2DE-C3F186BA2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72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D78C342-AB0A-4F15-B30D-F1F7D5468A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362200" y="304800"/>
            <a:ext cx="6248400" cy="1447800"/>
          </a:xfrm>
          <a:prstGeom prst="rect">
            <a:avLst/>
          </a:prstGeom>
          <a:noFill/>
          <a:ln>
            <a:noFill/>
          </a:ln>
          <a:effectLst>
            <a:outerShdw blurRad="88900" dist="35921" dir="2700000" algn="ctr" rotWithShape="0">
              <a:srgbClr val="FFFFFF">
                <a:alpha val="99962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76005CD-8A0B-4FC2-BCEB-A8743C90B8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362200" y="1981200"/>
            <a:ext cx="6477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B6A4DD4F-E5D6-412A-9403-1041B2B45A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0BEA046B-C63B-4040-BA96-EB01FFBFF94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BCA18FF5-9239-4C21-A67D-1EF5D253C70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panose="02020603050405020304" pitchFamily="18" charset="0"/>
                <a:ea typeface="MS Pゴシック" pitchFamily="-92" charset="-128"/>
              </a:defRPr>
            </a:lvl1pPr>
          </a:lstStyle>
          <a:p>
            <a:fld id="{8072CC3A-ED64-43B3-AA72-C9EA74E17E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" charset="0"/>
          <a:ea typeface="MS Pゴシック" charset="0"/>
          <a:cs typeface="MS Pゴシック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" charset="0"/>
          <a:ea typeface="MS Pゴシック" charset="0"/>
          <a:cs typeface="MS Pゴシック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" charset="0"/>
          <a:ea typeface="MS Pゴシック" charset="0"/>
          <a:cs typeface="MS Pゴシック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" charset="0"/>
          <a:ea typeface="MS Pゴシック" charset="0"/>
          <a:cs typeface="MS Pゴシック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" charset="0"/>
          <a:ea typeface="MS Pゴシック" charset="0"/>
          <a:cs typeface="MS Pゴシック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" charset="0"/>
          <a:ea typeface="MS Pゴシック" charset="0"/>
          <a:cs typeface="MS Pゴシック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" charset="0"/>
          <a:ea typeface="MS Pゴシック" charset="0"/>
          <a:cs typeface="MS Pゴシック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" charset="0"/>
          <a:ea typeface="MS Pゴシック" charset="0"/>
          <a:cs typeface="MS P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charset="0"/>
        <a:buChar char="w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charset="0"/>
        <a:buChar char="w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charset="0"/>
        <a:buChar char="w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charset="0"/>
        <a:buChar char="w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E2322BB-E09F-4CBB-B8F5-2F5C61F5CE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25400" dist="25399" dir="2700000" algn="ctr" rotWithShape="0">
                    <a:schemeClr val="bg2">
                      <a:alpha val="99962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/>
              <a:t>Heredity and Genetics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8EAB860-B6D6-4520-9835-320BB9B787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25400" dist="25399" dir="2700000" algn="ctr" rotWithShape="0">
                    <a:schemeClr val="bg2">
                      <a:alpha val="99962"/>
                    </a:schemeClr>
                  </a:outerShdw>
                </a:effectLst>
              </a14:hiddenEffects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/>
              <a:t>Mendelian Human Genetic Traits</a:t>
            </a:r>
          </a:p>
        </p:txBody>
      </p:sp>
    </p:spTree>
  </p:cSld>
  <p:clrMapOvr>
    <a:masterClrMapping/>
  </p:clrMapOvr>
  <p:transition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136EB02-C272-4032-A293-3C8C5F8FE5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Widow</a:t>
            </a:r>
            <a:r>
              <a:rPr lang="ja-JP" altLang="en-US"/>
              <a:t>’</a:t>
            </a:r>
            <a:r>
              <a:rPr lang="en-US" altLang="ja-JP"/>
              <a:t>s Peak</a:t>
            </a:r>
            <a:endParaRPr lang="en-US" alt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943D9BC2-B24D-400F-97ED-32DC8B478A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W- widows peak</a:t>
            </a:r>
          </a:p>
          <a:p>
            <a:pPr lvl="1" eaLnBrk="1" hangingPunct="1"/>
            <a:r>
              <a:rPr lang="en-US" altLang="en-US" sz="2400"/>
              <a:t>Dominant</a:t>
            </a:r>
          </a:p>
          <a:p>
            <a:pPr lvl="1" eaLnBrk="1" hangingPunct="1"/>
            <a:r>
              <a:rPr lang="en-US" altLang="en-US" sz="2400"/>
              <a:t>WW or Ww</a:t>
            </a:r>
          </a:p>
          <a:p>
            <a:pPr lvl="1" eaLnBrk="1" hangingPunct="1"/>
            <a:endParaRPr lang="en-US" altLang="en-US" sz="240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/>
            <a:r>
              <a:rPr lang="en-US" altLang="en-US" sz="2800"/>
              <a:t>w- no widow</a:t>
            </a:r>
            <a:r>
              <a:rPr lang="ja-JP" altLang="en-US" sz="2800"/>
              <a:t>’</a:t>
            </a:r>
            <a:r>
              <a:rPr lang="en-US" altLang="ja-JP" sz="2800"/>
              <a:t>s peak</a:t>
            </a:r>
          </a:p>
          <a:p>
            <a:pPr lvl="1" eaLnBrk="1" hangingPunct="1"/>
            <a:r>
              <a:rPr lang="en-US" altLang="en-US" sz="2400"/>
              <a:t>Recessive</a:t>
            </a:r>
          </a:p>
          <a:p>
            <a:pPr lvl="1" eaLnBrk="1" hangingPunct="1"/>
            <a:r>
              <a:rPr lang="en-US" altLang="en-US" sz="2400"/>
              <a:t>ww</a:t>
            </a:r>
          </a:p>
        </p:txBody>
      </p:sp>
      <p:pic>
        <p:nvPicPr>
          <p:cNvPr id="36870" name="Picture 6" descr="images 3">
            <a:extLst>
              <a:ext uri="{FF2B5EF4-FFF2-40B4-BE49-F238E27FC236}">
                <a16:creationId xmlns:a16="http://schemas.microsoft.com/office/drawing/2014/main" id="{53C84560-59C5-4AC9-BF41-5B2DA8E958C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7600" y="4343400"/>
            <a:ext cx="1828800" cy="1828800"/>
          </a:xfrm>
        </p:spPr>
      </p:pic>
      <p:pic>
        <p:nvPicPr>
          <p:cNvPr id="22532" name="Picture 7" descr="images 2">
            <a:extLst>
              <a:ext uri="{FF2B5EF4-FFF2-40B4-BE49-F238E27FC236}">
                <a16:creationId xmlns:a16="http://schemas.microsoft.com/office/drawing/2014/main" id="{456EB145-2822-425C-BBB2-D9B1FB9BE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0574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128988F-6527-4104-97EA-66F13E231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PTC Taste</a:t>
            </a:r>
            <a:br>
              <a:rPr lang="en-US"/>
            </a:br>
            <a:r>
              <a:rPr lang="en-US" sz="1600"/>
              <a:t>(</a:t>
            </a:r>
            <a:r>
              <a:rPr lang="en-US" sz="1600" i="0">
                <a:solidFill>
                  <a:srgbClr val="000000"/>
                </a:solidFill>
                <a:latin typeface="Arial" charset="0"/>
              </a:rPr>
              <a:t>phenylthiocarbamide)</a:t>
            </a:r>
            <a:r>
              <a:rPr lang="en-US"/>
              <a:t> 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34CF8F57-FF05-4A31-AFD8-BC3AD72EF26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P- PTC Taster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Dominant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PP or Pp</a:t>
            </a:r>
          </a:p>
          <a:p>
            <a:pPr lvl="1" eaLnBrk="1" hangingPunct="1">
              <a:buFont typeface="Wingdings" charset="0"/>
              <a:buChar char="w"/>
              <a:defRPr/>
            </a:pPr>
            <a:endParaRPr lang="en-US" sz="2400"/>
          </a:p>
          <a:p>
            <a:pPr lvl="1" eaLnBrk="1" hangingPunct="1">
              <a:buFont typeface="Wingdings" charset="0"/>
              <a:buChar char="w"/>
              <a:defRPr/>
            </a:pPr>
            <a:endParaRPr lang="en-US" sz="2400"/>
          </a:p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p- non-Taster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Recessive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pp</a:t>
            </a:r>
          </a:p>
        </p:txBody>
      </p:sp>
      <p:pic>
        <p:nvPicPr>
          <p:cNvPr id="34822" name="Picture 6" descr="mvc-017f">
            <a:extLst>
              <a:ext uri="{FF2B5EF4-FFF2-40B4-BE49-F238E27FC236}">
                <a16:creationId xmlns:a16="http://schemas.microsoft.com/office/drawing/2014/main" id="{674D0B64-9635-4150-B8A8-10D82D629B3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2852738"/>
            <a:ext cx="3162300" cy="237172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8C73B31-110E-494B-BF0F-59646F3589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Sodium Benzoate Taste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2A8BD2D6-855D-4925-B63C-260F168DE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905500" y="1981200"/>
            <a:ext cx="31623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Char char="w"/>
              <a:defRPr/>
            </a:pPr>
            <a:r>
              <a:rPr lang="en-US" sz="2800"/>
              <a:t>S- Sodium Benzoate Taster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w"/>
              <a:defRPr/>
            </a:pPr>
            <a:r>
              <a:rPr lang="en-US" sz="2400"/>
              <a:t>Dominant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w"/>
              <a:defRPr/>
            </a:pPr>
            <a:r>
              <a:rPr lang="en-US" sz="2400"/>
              <a:t>SS or 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w"/>
              <a:defRPr/>
            </a:pPr>
            <a:endParaRPr lang="en-US" sz="2400"/>
          </a:p>
          <a:p>
            <a:pPr eaLnBrk="1" hangingPunct="1">
              <a:lnSpc>
                <a:spcPct val="90000"/>
              </a:lnSpc>
              <a:buFont typeface="Wingdings" charset="0"/>
              <a:buChar char="w"/>
              <a:defRPr/>
            </a:pPr>
            <a:r>
              <a:rPr lang="en-US" sz="2800"/>
              <a:t>s- Sodium Benzoater Non-Taster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w"/>
              <a:defRPr/>
            </a:pPr>
            <a:r>
              <a:rPr lang="en-US" sz="2400"/>
              <a:t>Recessive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w"/>
              <a:defRPr/>
            </a:pPr>
            <a:r>
              <a:rPr lang="en-US" sz="2400"/>
              <a:t>ss</a:t>
            </a:r>
          </a:p>
        </p:txBody>
      </p:sp>
      <p:pic>
        <p:nvPicPr>
          <p:cNvPr id="35846" name="Picture 6">
            <a:extLst>
              <a:ext uri="{FF2B5EF4-FFF2-40B4-BE49-F238E27FC236}">
                <a16:creationId xmlns:a16="http://schemas.microsoft.com/office/drawing/2014/main" id="{F0404EB7-777F-462A-BCEA-0D2EDBB61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0" r="21875"/>
          <a:stretch>
            <a:fillRect/>
          </a:stretch>
        </p:blipFill>
        <p:spPr>
          <a:xfrm>
            <a:off x="2743200" y="2438400"/>
            <a:ext cx="1447800" cy="2438400"/>
          </a:xfrm>
        </p:spPr>
      </p:pic>
      <p:pic>
        <p:nvPicPr>
          <p:cNvPr id="26628" name="Picture 7">
            <a:extLst>
              <a:ext uri="{FF2B5EF4-FFF2-40B4-BE49-F238E27FC236}">
                <a16:creationId xmlns:a16="http://schemas.microsoft.com/office/drawing/2014/main" id="{1A5B5C5C-FB61-4256-A007-1A03FFFC9F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675" y="1917700"/>
            <a:ext cx="1558925" cy="448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8" descr="FFSYRUP">
            <a:extLst>
              <a:ext uri="{FF2B5EF4-FFF2-40B4-BE49-F238E27FC236}">
                <a16:creationId xmlns:a16="http://schemas.microsoft.com/office/drawing/2014/main" id="{B6E00CA2-1AA5-49C0-AA27-0403DA827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029200"/>
            <a:ext cx="1347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85C4889-7D31-4CB1-9E0E-47DBA6728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Thiourea Taste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008EE880-7416-484C-95A6-F66AA86AD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T- Thiourea Taster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Dominant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TT or Tt</a:t>
            </a:r>
          </a:p>
          <a:p>
            <a:pPr lvl="1" eaLnBrk="1" hangingPunct="1">
              <a:buFont typeface="Wingdings" charset="0"/>
              <a:buNone/>
              <a:defRPr/>
            </a:pPr>
            <a:endParaRPr lang="en-US" sz="2400"/>
          </a:p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Thiourea Non-Taster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Recessive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Tt</a:t>
            </a:r>
          </a:p>
        </p:txBody>
      </p:sp>
      <p:pic>
        <p:nvPicPr>
          <p:cNvPr id="37894" name="Picture 6" descr="2301880">
            <a:extLst>
              <a:ext uri="{FF2B5EF4-FFF2-40B4-BE49-F238E27FC236}">
                <a16:creationId xmlns:a16="http://schemas.microsoft.com/office/drawing/2014/main" id="{CAE03369-7575-439F-9960-C73681F8E8A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24200" y="3733800"/>
            <a:ext cx="2165350" cy="2895600"/>
          </a:xfrm>
        </p:spPr>
      </p:pic>
      <p:pic>
        <p:nvPicPr>
          <p:cNvPr id="28676" name="Picture 7" descr="thiourea">
            <a:extLst>
              <a:ext uri="{FF2B5EF4-FFF2-40B4-BE49-F238E27FC236}">
                <a16:creationId xmlns:a16="http://schemas.microsoft.com/office/drawing/2014/main" id="{50646919-AE1B-44E6-B2B1-4CD1D438A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560513"/>
            <a:ext cx="2133600" cy="202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438F7F1-9BEB-489C-A8DD-0C0D9DD55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Tongue Rolling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9945D303-BB6D-46EA-8B40-003C05D080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715000" y="2362200"/>
            <a:ext cx="3162300" cy="4038600"/>
          </a:xfrm>
        </p:spPr>
        <p:txBody>
          <a:bodyPr/>
          <a:lstStyle/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T- tongue roller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Dominant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Tt or TT</a:t>
            </a:r>
          </a:p>
          <a:p>
            <a:pPr lvl="1" eaLnBrk="1" hangingPunct="1">
              <a:buFont typeface="Wingdings" charset="0"/>
              <a:buChar char="w"/>
              <a:defRPr/>
            </a:pPr>
            <a:endParaRPr lang="en-US" sz="2400"/>
          </a:p>
          <a:p>
            <a:pPr lvl="1" eaLnBrk="1" hangingPunct="1">
              <a:buFont typeface="Wingdings" charset="0"/>
              <a:buNone/>
              <a:defRPr/>
            </a:pPr>
            <a:endParaRPr lang="en-US" sz="2400"/>
          </a:p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t - non-roller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Recessive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tt</a:t>
            </a:r>
          </a:p>
        </p:txBody>
      </p:sp>
      <p:pic>
        <p:nvPicPr>
          <p:cNvPr id="27654" name="Picture 6" descr="roll">
            <a:extLst>
              <a:ext uri="{FF2B5EF4-FFF2-40B4-BE49-F238E27FC236}">
                <a16:creationId xmlns:a16="http://schemas.microsoft.com/office/drawing/2014/main" id="{3444FA7F-77DD-45BC-8CB5-1AFEE642F13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2401888"/>
            <a:ext cx="2743200" cy="2003425"/>
          </a:xfrm>
        </p:spPr>
      </p:pic>
      <p:pic>
        <p:nvPicPr>
          <p:cNvPr id="6148" name="Picture 7" descr="noroll">
            <a:extLst>
              <a:ext uri="{FF2B5EF4-FFF2-40B4-BE49-F238E27FC236}">
                <a16:creationId xmlns:a16="http://schemas.microsoft.com/office/drawing/2014/main" id="{F4882A77-073E-4D8D-BFF2-336A11B5BC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572000"/>
            <a:ext cx="25908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FE2E5A4-FD10-4CF4-9D2B-D0B7D8C0A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Attached Earlobes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7BC530-9090-44DC-8720-76E111B2BE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E- Earlobes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Dominant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EE or Ee</a:t>
            </a:r>
          </a:p>
          <a:p>
            <a:pPr lvl="1" eaLnBrk="1" hangingPunct="1">
              <a:buFont typeface="Wingdings" charset="0"/>
              <a:buChar char="w"/>
              <a:defRPr/>
            </a:pPr>
            <a:endParaRPr lang="en-US" sz="2400"/>
          </a:p>
          <a:p>
            <a:pPr lvl="1" eaLnBrk="1" hangingPunct="1">
              <a:buFont typeface="Wingdings" charset="0"/>
              <a:buNone/>
              <a:defRPr/>
            </a:pPr>
            <a:endParaRPr lang="en-US" sz="2400"/>
          </a:p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e- no earlobes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Recessive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ee</a:t>
            </a:r>
          </a:p>
        </p:txBody>
      </p:sp>
      <p:pic>
        <p:nvPicPr>
          <p:cNvPr id="1030" name="Picture 6" descr="lobe">
            <a:extLst>
              <a:ext uri="{FF2B5EF4-FFF2-40B4-BE49-F238E27FC236}">
                <a16:creationId xmlns:a16="http://schemas.microsoft.com/office/drawing/2014/main" id="{DE048F1A-742D-42F4-A990-B2C670C1990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09913" y="1981200"/>
            <a:ext cx="1801812" cy="2362200"/>
          </a:xfrm>
        </p:spPr>
      </p:pic>
      <p:pic>
        <p:nvPicPr>
          <p:cNvPr id="8196" name="Picture 7" descr="nolobe">
            <a:extLst>
              <a:ext uri="{FF2B5EF4-FFF2-40B4-BE49-F238E27FC236}">
                <a16:creationId xmlns:a16="http://schemas.microsoft.com/office/drawing/2014/main" id="{52CBCC1A-8C59-4AE6-9E57-236B85C55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600" y="4441825"/>
            <a:ext cx="172720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F421434-C053-4153-BF99-C569BF3F58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Interlocking Fingers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D005FC3F-8D03-492B-84AB-11FC44723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w"/>
              <a:defRPr/>
            </a:pPr>
            <a:r>
              <a:rPr lang="en-US" sz="2400"/>
              <a:t>I- interlocking fingers (left thumb)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000"/>
              <a:t>Dominant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000"/>
              <a:t>II or Ii</a:t>
            </a:r>
          </a:p>
          <a:p>
            <a:pPr lvl="1" eaLnBrk="1" hangingPunct="1">
              <a:buFont typeface="Wingdings" charset="0"/>
              <a:buNone/>
              <a:defRPr/>
            </a:pPr>
            <a:endParaRPr lang="en-US" sz="2000"/>
          </a:p>
          <a:p>
            <a:pPr eaLnBrk="1" hangingPunct="1">
              <a:buFont typeface="Wingdings" charset="0"/>
              <a:buChar char="w"/>
              <a:defRPr/>
            </a:pPr>
            <a:r>
              <a:rPr lang="en-US" sz="2400"/>
              <a:t>i- interlocking fingers (right hand)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000"/>
              <a:t>Recessive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000"/>
              <a:t>ii</a:t>
            </a:r>
          </a:p>
        </p:txBody>
      </p:sp>
      <p:pic>
        <p:nvPicPr>
          <p:cNvPr id="28678" name="Picture 6" descr="Interdigitate">
            <a:extLst>
              <a:ext uri="{FF2B5EF4-FFF2-40B4-BE49-F238E27FC236}">
                <a16:creationId xmlns:a16="http://schemas.microsoft.com/office/drawing/2014/main" id="{AEDF3E37-FAAA-46A3-B248-1298A97A14C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2200" y="3273425"/>
            <a:ext cx="3162300" cy="1530350"/>
          </a:xfrm>
        </p:spPr>
      </p:pic>
    </p:spTree>
  </p:cSld>
  <p:clrMapOvr>
    <a:masterClrMapping/>
  </p:clrMapOvr>
  <p:transition>
    <p:cover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EDCF613-9345-4B1E-9A3A-2E3DAF2032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Dimples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D48A6B9F-678D-4415-BC2A-6C2A74DEA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D- Dimples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Dominant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DD or Dd</a:t>
            </a:r>
          </a:p>
          <a:p>
            <a:pPr lvl="1" eaLnBrk="1" hangingPunct="1">
              <a:buFont typeface="Wingdings" charset="0"/>
              <a:buChar char="w"/>
              <a:defRPr/>
            </a:pPr>
            <a:endParaRPr lang="en-US" sz="2400"/>
          </a:p>
          <a:p>
            <a:pPr lvl="1" eaLnBrk="1" hangingPunct="1">
              <a:buFont typeface="Wingdings" charset="0"/>
              <a:buNone/>
              <a:defRPr/>
            </a:pPr>
            <a:endParaRPr lang="en-US" sz="2400"/>
          </a:p>
          <a:p>
            <a:pPr lvl="1" eaLnBrk="1" hangingPunct="1">
              <a:buFont typeface="Wingdings" charset="0"/>
              <a:buNone/>
              <a:defRPr/>
            </a:pPr>
            <a:endParaRPr lang="en-US" sz="2400"/>
          </a:p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d- no dimples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Recessive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dd</a:t>
            </a:r>
          </a:p>
        </p:txBody>
      </p:sp>
      <p:pic>
        <p:nvPicPr>
          <p:cNvPr id="29702" name="Picture 6" descr="dimple">
            <a:extLst>
              <a:ext uri="{FF2B5EF4-FFF2-40B4-BE49-F238E27FC236}">
                <a16:creationId xmlns:a16="http://schemas.microsoft.com/office/drawing/2014/main" id="{42F48A12-EF58-473C-B376-3E176FADF9D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40163" y="1981200"/>
            <a:ext cx="1570037" cy="2057400"/>
          </a:xfrm>
        </p:spPr>
      </p:pic>
      <p:pic>
        <p:nvPicPr>
          <p:cNvPr id="12292" name="Picture 7" descr="images">
            <a:extLst>
              <a:ext uri="{FF2B5EF4-FFF2-40B4-BE49-F238E27FC236}">
                <a16:creationId xmlns:a16="http://schemas.microsoft.com/office/drawing/2014/main" id="{882BDF4C-A05B-4639-BC96-1E8516DBD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4343400"/>
            <a:ext cx="15144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4F5B421-DC37-4181-A094-2A502BDC73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Sex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104D07FB-54A6-42C9-94C9-A341626B113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486400" y="4648200"/>
            <a:ext cx="2590800" cy="1828800"/>
          </a:xfrm>
        </p:spPr>
        <p:txBody>
          <a:bodyPr/>
          <a:lstStyle/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Male XY</a:t>
            </a:r>
          </a:p>
          <a:p>
            <a:pPr eaLnBrk="1" hangingPunct="1">
              <a:buFont typeface="Wingdings" charset="0"/>
              <a:buChar char="w"/>
              <a:defRPr/>
            </a:pPr>
            <a:endParaRPr lang="en-US" sz="2800"/>
          </a:p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Female XX</a:t>
            </a:r>
          </a:p>
        </p:txBody>
      </p:sp>
      <p:pic>
        <p:nvPicPr>
          <p:cNvPr id="14339" name="Picture 5" descr="XY%20+%20XX%20genes">
            <a:extLst>
              <a:ext uri="{FF2B5EF4-FFF2-40B4-BE49-F238E27FC236}">
                <a16:creationId xmlns:a16="http://schemas.microsoft.com/office/drawing/2014/main" id="{10FC22F7-120A-4B0E-98FE-9F36A72FC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774825"/>
            <a:ext cx="4672013" cy="264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03224A2-4DD6-4039-8097-9D34025A71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Bent Little Finger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7333CDBF-5A72-470D-97C2-968C3F0ED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L- Bent Little Finger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Dominant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LL or Ll</a:t>
            </a:r>
          </a:p>
          <a:p>
            <a:pPr lvl="1" eaLnBrk="1" hangingPunct="1">
              <a:buFont typeface="Wingdings" charset="0"/>
              <a:buNone/>
              <a:defRPr/>
            </a:pPr>
            <a:endParaRPr lang="en-US" sz="2400"/>
          </a:p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l- Non-bent Little Finger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Recessive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ll</a:t>
            </a:r>
          </a:p>
        </p:txBody>
      </p:sp>
      <p:pic>
        <p:nvPicPr>
          <p:cNvPr id="31750" name="Picture 6" descr="finger4benta">
            <a:extLst>
              <a:ext uri="{FF2B5EF4-FFF2-40B4-BE49-F238E27FC236}">
                <a16:creationId xmlns:a16="http://schemas.microsoft.com/office/drawing/2014/main" id="{14AEBA8D-B178-47D6-B137-CC77ACA8272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57575" y="1981200"/>
            <a:ext cx="2181225" cy="4114800"/>
          </a:xfrm>
        </p:spPr>
      </p:pic>
    </p:spTree>
  </p:cSld>
  <p:clrMapOvr>
    <a:masterClrMapping/>
  </p:clrMapOvr>
  <p:transition>
    <p:cut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07CD22A-A6F4-49AA-A8E0-E8A6D0D589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Hitchhiker Thumb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93EAB875-D766-4DDC-A1FE-2DA1DDA368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N- No Hitchhiker  Thumb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Dominant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NN or Nn</a:t>
            </a:r>
          </a:p>
          <a:p>
            <a:pPr lvl="1" eaLnBrk="1" hangingPunct="1">
              <a:buFont typeface="Wingdings" charset="0"/>
              <a:buChar char="w"/>
              <a:defRPr/>
            </a:pPr>
            <a:endParaRPr lang="en-US" sz="2400"/>
          </a:p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n- Hitchhiker Thumb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Recesive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nn</a:t>
            </a:r>
          </a:p>
        </p:txBody>
      </p:sp>
      <p:pic>
        <p:nvPicPr>
          <p:cNvPr id="32774" name="Picture 6" descr="thumb1">
            <a:extLst>
              <a:ext uri="{FF2B5EF4-FFF2-40B4-BE49-F238E27FC236}">
                <a16:creationId xmlns:a16="http://schemas.microsoft.com/office/drawing/2014/main" id="{6CD080A0-2EDC-4B58-BCAC-3C116F6BC0B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0" y="4419600"/>
            <a:ext cx="1590675" cy="2286000"/>
          </a:xfrm>
        </p:spPr>
      </p:pic>
      <p:pic>
        <p:nvPicPr>
          <p:cNvPr id="18436" name="Picture 7" descr="thumb2">
            <a:extLst>
              <a:ext uri="{FF2B5EF4-FFF2-40B4-BE49-F238E27FC236}">
                <a16:creationId xmlns:a16="http://schemas.microsoft.com/office/drawing/2014/main" id="{32052A5F-1E10-47BB-8594-746587B4E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133600"/>
            <a:ext cx="1597025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57BE9A6C-4460-457A-8F75-4666F1DBB6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Freckles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0FF192E5-85D6-4D5A-B373-E86388347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F- Freckles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Dominant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FF or Ff</a:t>
            </a:r>
          </a:p>
          <a:p>
            <a:pPr lvl="1" eaLnBrk="1" hangingPunct="1">
              <a:buFont typeface="Wingdings" charset="0"/>
              <a:buChar char="w"/>
              <a:defRPr/>
            </a:pPr>
            <a:endParaRPr lang="en-US" sz="2400"/>
          </a:p>
          <a:p>
            <a:pPr lvl="1" eaLnBrk="1" hangingPunct="1">
              <a:buFont typeface="Wingdings" charset="0"/>
              <a:buChar char="w"/>
              <a:defRPr/>
            </a:pPr>
            <a:endParaRPr lang="en-US" sz="2400"/>
          </a:p>
          <a:p>
            <a:pPr eaLnBrk="1" hangingPunct="1">
              <a:buFont typeface="Wingdings" charset="0"/>
              <a:buChar char="w"/>
              <a:defRPr/>
            </a:pPr>
            <a:r>
              <a:rPr lang="en-US" sz="2800"/>
              <a:t>f- no Freckles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Recessive</a:t>
            </a:r>
          </a:p>
          <a:p>
            <a:pPr lvl="1" eaLnBrk="1" hangingPunct="1">
              <a:buFont typeface="Wingdings" charset="0"/>
              <a:buChar char="w"/>
              <a:defRPr/>
            </a:pPr>
            <a:r>
              <a:rPr lang="en-US" sz="2400"/>
              <a:t>rr</a:t>
            </a:r>
          </a:p>
        </p:txBody>
      </p:sp>
      <p:pic>
        <p:nvPicPr>
          <p:cNvPr id="33798" name="Picture 6" descr="nofreckle">
            <a:extLst>
              <a:ext uri="{FF2B5EF4-FFF2-40B4-BE49-F238E27FC236}">
                <a16:creationId xmlns:a16="http://schemas.microsoft.com/office/drawing/2014/main" id="{9BAA92D4-8E22-4BAD-93CF-CEF6BAAFA08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5200" y="4303713"/>
            <a:ext cx="1828800" cy="1792287"/>
          </a:xfrm>
        </p:spPr>
      </p:pic>
      <p:pic>
        <p:nvPicPr>
          <p:cNvPr id="20484" name="Picture 7" descr="nofreckle">
            <a:extLst>
              <a:ext uri="{FF2B5EF4-FFF2-40B4-BE49-F238E27FC236}">
                <a16:creationId xmlns:a16="http://schemas.microsoft.com/office/drawing/2014/main" id="{274B3042-BBB1-4372-9443-31380DB03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25" y="2008188"/>
            <a:ext cx="1895475" cy="185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edicine">
  <a:themeElements>
    <a:clrScheme name="Medicine 1">
      <a:dk1>
        <a:srgbClr val="000000"/>
      </a:dk1>
      <a:lt1>
        <a:srgbClr val="D2D2D2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E5E5E5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Medicine">
      <a:majorFont>
        <a:latin typeface="Times"/>
        <a:ea typeface="MS Pゴシック"/>
        <a:cs typeface="MS Pゴシック"/>
      </a:majorFont>
      <a:minorFont>
        <a:latin typeface="Times"/>
        <a:ea typeface="MS Pゴシック"/>
        <a:cs typeface="MS P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Medicine 1">
        <a:dk1>
          <a:srgbClr val="000000"/>
        </a:dk1>
        <a:lt1>
          <a:srgbClr val="D2D2D2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E5E5E5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ine 2">
        <a:dk1>
          <a:srgbClr val="000000"/>
        </a:dk1>
        <a:lt1>
          <a:srgbClr val="D2D2D2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E5E5E5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ine 3">
        <a:dk1>
          <a:srgbClr val="000000"/>
        </a:dk1>
        <a:lt1>
          <a:srgbClr val="D2D2D2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5E5E5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ine 4">
        <a:dk1>
          <a:srgbClr val="000000"/>
        </a:dk1>
        <a:lt1>
          <a:srgbClr val="D2D2D2"/>
        </a:lt1>
        <a:dk2>
          <a:srgbClr val="000000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E5E5E5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2004:Templates:Presentations:Designs:Medicine</Template>
  <TotalTime>1609</TotalTime>
  <Words>196</Words>
  <Application>Microsoft Office PowerPoint</Application>
  <PresentationFormat>On-screen Show (4:3)</PresentationFormat>
  <Paragraphs>114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</vt:lpstr>
      <vt:lpstr>Times New Roman</vt:lpstr>
      <vt:lpstr>Wingdings</vt:lpstr>
      <vt:lpstr>Medicine</vt:lpstr>
      <vt:lpstr>Heredity and Genetics</vt:lpstr>
      <vt:lpstr>Tongue Rolling</vt:lpstr>
      <vt:lpstr>Attached Earlobes</vt:lpstr>
      <vt:lpstr>Interlocking Fingers</vt:lpstr>
      <vt:lpstr>Dimples</vt:lpstr>
      <vt:lpstr>Sex</vt:lpstr>
      <vt:lpstr>Bent Little Finger</vt:lpstr>
      <vt:lpstr>Hitchhiker Thumb</vt:lpstr>
      <vt:lpstr>Freckles</vt:lpstr>
      <vt:lpstr>Widow’s Peak</vt:lpstr>
      <vt:lpstr>PTC Taste (phenylthiocarbamide) </vt:lpstr>
      <vt:lpstr>Sodium Benzoate Taste</vt:lpstr>
      <vt:lpstr>Thiourea Taste</vt:lpstr>
    </vt:vector>
  </TitlesOfParts>
  <Company>Technology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Heredity and Genetics</dc:title>
  <dc:creator>Technology Department</dc:creator>
  <cp:lastModifiedBy>Elaine</cp:lastModifiedBy>
  <cp:revision>19</cp:revision>
  <dcterms:created xsi:type="dcterms:W3CDTF">2005-01-19T16:38:57Z</dcterms:created>
  <dcterms:modified xsi:type="dcterms:W3CDTF">2020-04-09T13:05:38Z</dcterms:modified>
</cp:coreProperties>
</file>